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8" r:id="rId4"/>
    <p:sldId id="267" r:id="rId5"/>
    <p:sldId id="258" r:id="rId6"/>
    <p:sldId id="259" r:id="rId7"/>
    <p:sldId id="260" r:id="rId8"/>
    <p:sldId id="271" r:id="rId9"/>
    <p:sldId id="265" r:id="rId10"/>
    <p:sldId id="266" r:id="rId11"/>
    <p:sldId id="269" r:id="rId12"/>
    <p:sldId id="272" r:id="rId13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0" autoAdjust="0"/>
  </p:normalViewPr>
  <p:slideViewPr>
    <p:cSldViewPr>
      <p:cViewPr>
        <p:scale>
          <a:sx n="122" d="100"/>
          <a:sy n="122" d="100"/>
        </p:scale>
        <p:origin x="-474" y="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4044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照明の</a:t>
            </a:r>
            <a:r>
              <a:rPr kumimoji="1" lang="en-US" altLang="ja-JP" smtClean="0"/>
              <a:t>LED</a:t>
            </a:r>
            <a:r>
              <a:rPr kumimoji="1" lang="ja-JP" altLang="en-US" smtClean="0"/>
              <a:t>化のご提案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70A25-000A-46CA-AC9E-2744640B1319}" type="datetimeFigureOut">
              <a:rPr kumimoji="1" lang="ja-JP" altLang="en-US" smtClean="0"/>
              <a:pPr/>
              <a:t>2018/11/14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8BFC4-EC09-406C-91B1-B5C281BD68D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8291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照明の</a:t>
            </a:r>
            <a:r>
              <a:rPr kumimoji="1" lang="en-US" altLang="ja-JP" smtClean="0"/>
              <a:t>LED</a:t>
            </a:r>
            <a:r>
              <a:rPr kumimoji="1" lang="ja-JP" altLang="en-US" smtClean="0"/>
              <a:t>化のご提案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3CB83-B956-4E77-9B55-CD227E239709}" type="datetimeFigureOut">
              <a:rPr kumimoji="1" lang="ja-JP" altLang="en-US" smtClean="0"/>
              <a:pPr/>
              <a:t>2018/11/14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577CC-3C64-4D6E-A64E-E5AB5DCC8E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9412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577CC-3C64-4D6E-A64E-E5AB5DCC8E9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照明の</a:t>
            </a:r>
            <a:r>
              <a:rPr kumimoji="1" lang="en-US" altLang="ja-JP" smtClean="0"/>
              <a:t>LED</a:t>
            </a:r>
            <a:r>
              <a:rPr kumimoji="1" lang="ja-JP" altLang="en-US" smtClean="0"/>
              <a:t>化のご提案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140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照明の</a:t>
            </a:r>
            <a:r>
              <a:rPr kumimoji="1" lang="en-US" altLang="ja-JP" smtClean="0"/>
              <a:t>LED</a:t>
            </a:r>
            <a:r>
              <a:rPr kumimoji="1" lang="ja-JP" altLang="en-US" smtClean="0"/>
              <a:t>化のご提案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8577CC-3C64-4D6E-A64E-E5AB5DCC8E9B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ー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F50B3A-8153-4EC5-9D21-9A828F3C5519}" type="datetime1">
              <a:rPr kumimoji="1" lang="ja-JP" altLang="en-US" smtClean="0"/>
              <a:pPr/>
              <a:t>2018/11/14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A425F0-7183-4FDA-90ED-D407D088D7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0EBDDE-ED43-42CB-90D1-A5459612A914}" type="datetime1">
              <a:rPr kumimoji="1" lang="ja-JP" altLang="en-US" smtClean="0"/>
              <a:pPr/>
              <a:t>2018/11/14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425F0-7183-4FDA-90ED-D407D088D7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0EBDDE-ED43-42CB-90D1-A5459612A914}" type="datetime1">
              <a:rPr kumimoji="1" lang="ja-JP" altLang="en-US" smtClean="0"/>
              <a:pPr/>
              <a:t>2018/11/14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425F0-7183-4FDA-90ED-D407D088D7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05B70D-D513-4AE6-BFA7-52445BEBD4DA}" type="datetime1">
              <a:rPr kumimoji="1" lang="ja-JP" altLang="en-US" smtClean="0"/>
              <a:pPr/>
              <a:t>2018/11/14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425F0-7183-4FDA-90ED-D407D088D7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8337C-6E65-4714-8A35-22460694A748}" type="datetime1">
              <a:rPr kumimoji="1" lang="ja-JP" altLang="en-US" smtClean="0"/>
              <a:pPr/>
              <a:t>2018/11/14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425F0-7183-4FDA-90ED-D407D088D7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767F4C-D01E-4078-BEDA-5570C8B2158F}" type="datetime1">
              <a:rPr kumimoji="1" lang="ja-JP" altLang="en-US" smtClean="0"/>
              <a:pPr/>
              <a:t>2018/11/14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425F0-7183-4FDA-90ED-D407D088D7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71DA7-4E28-46E9-9108-E46C564D0662}" type="datetime1">
              <a:rPr kumimoji="1" lang="ja-JP" altLang="en-US" smtClean="0"/>
              <a:pPr/>
              <a:t>2018/11/14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425F0-7183-4FDA-90ED-D407D088D7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C15E8-DBEC-4DAF-BDFD-E036B3D5DE83}" type="datetime1">
              <a:rPr kumimoji="1" lang="ja-JP" altLang="en-US" smtClean="0"/>
              <a:pPr/>
              <a:t>2018/11/14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425F0-7183-4FDA-90ED-D407D088D7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C20AF-A065-4603-ABB8-D079B1FBA775}" type="datetime1">
              <a:rPr kumimoji="1" lang="ja-JP" altLang="en-US" smtClean="0"/>
              <a:pPr/>
              <a:t>2018/11/14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425F0-7183-4FDA-90ED-D407D088D7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30EBDDE-ED43-42CB-90D1-A5459612A914}" type="datetime1">
              <a:rPr kumimoji="1" lang="ja-JP" altLang="en-US" smtClean="0"/>
              <a:pPr/>
              <a:t>2018/11/14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425F0-7183-4FDA-90ED-D407D088D7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246D36-3DCA-44EA-BEF6-C17FF96C330D}" type="datetime1">
              <a:rPr kumimoji="1" lang="ja-JP" altLang="en-US" smtClean="0"/>
              <a:pPr/>
              <a:t>2018/11/14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A425F0-7183-4FDA-90ED-D407D088D7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0EBDDE-ED43-42CB-90D1-A5459612A914}" type="datetime1">
              <a:rPr kumimoji="1" lang="ja-JP" altLang="en-US" smtClean="0"/>
              <a:pPr/>
              <a:t>2018/11/14</a:t>
            </a:fld>
            <a:endParaRPr kumimoji="1" lang="ja-JP" altLang="en-US"/>
          </a:p>
        </p:txBody>
      </p:sp>
      <p:sp>
        <p:nvSpPr>
          <p:cNvPr id="22" name="フッター プレースホルダー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A425F0-7183-4FDA-90ED-D407D088D7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4824536" cy="1024880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2800" u="sng" dirty="0" smtClean="0"/>
              <a:t>　</a:t>
            </a:r>
            <a:r>
              <a:rPr lang="en-US" altLang="ja-JP" sz="2800" u="sng" dirty="0" smtClean="0"/>
              <a:t/>
            </a:r>
            <a:br>
              <a:rPr lang="en-US" altLang="ja-JP" sz="2800" u="sng" dirty="0" smtClean="0"/>
            </a:br>
            <a:r>
              <a:rPr lang="en-US" altLang="ja-JP" sz="2800" u="sng" dirty="0"/>
              <a:t/>
            </a:r>
            <a:br>
              <a:rPr lang="en-US" altLang="ja-JP" sz="2800" u="sng" dirty="0"/>
            </a:br>
            <a:r>
              <a:rPr lang="en-US" altLang="ja-JP" sz="2800" u="sng" dirty="0" smtClean="0"/>
              <a:t/>
            </a:r>
            <a:br>
              <a:rPr lang="en-US" altLang="ja-JP" sz="2800" u="sng" dirty="0" smtClean="0"/>
            </a:br>
            <a:r>
              <a:rPr lang="en-US" altLang="ja-JP" sz="2800" u="sng" dirty="0"/>
              <a:t/>
            </a:r>
            <a:br>
              <a:rPr lang="en-US" altLang="ja-JP" sz="2800" u="sng" dirty="0"/>
            </a:br>
            <a:r>
              <a:rPr lang="en-US" altLang="ja-JP" sz="2800" u="sng" dirty="0" smtClean="0"/>
              <a:t/>
            </a:r>
            <a:br>
              <a:rPr lang="en-US" altLang="ja-JP" sz="2800" u="sng" dirty="0" smtClean="0"/>
            </a:br>
            <a:r>
              <a:rPr lang="en-US" altLang="ja-JP" sz="2800" u="sng" dirty="0" smtClean="0"/>
              <a:t/>
            </a:r>
            <a:br>
              <a:rPr lang="en-US" altLang="ja-JP" sz="2800" u="sng" dirty="0" smtClean="0"/>
            </a:br>
            <a:r>
              <a:rPr lang="en-US" altLang="ja-JP" sz="2800" u="sng" dirty="0" smtClean="0"/>
              <a:t/>
            </a:r>
            <a:br>
              <a:rPr lang="en-US" altLang="ja-JP" sz="2800" u="sng" dirty="0" smtClean="0"/>
            </a:br>
            <a:r>
              <a:rPr lang="en-US" altLang="ja-JP" sz="2800" u="sng" dirty="0" smtClean="0"/>
              <a:t/>
            </a:r>
            <a:br>
              <a:rPr lang="en-US" altLang="ja-JP" sz="2800" u="sng" dirty="0" smtClean="0"/>
            </a:br>
            <a:r>
              <a:rPr lang="en-US" altLang="ja-JP" sz="2800" u="sng" dirty="0" smtClean="0"/>
              <a:t/>
            </a:r>
            <a:br>
              <a:rPr lang="en-US" altLang="ja-JP" sz="2800" u="sng" dirty="0" smtClean="0"/>
            </a:br>
            <a:r>
              <a:rPr lang="ja-JP" altLang="en-US" sz="2800" u="sng" dirty="0" smtClean="0"/>
              <a:t>御中</a:t>
            </a:r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70421" y="2852936"/>
            <a:ext cx="6172200" cy="2304256"/>
          </a:xfrm>
        </p:spPr>
        <p:txBody>
          <a:bodyPr>
            <a:normAutofit fontScale="55000" lnSpcReduction="20000"/>
          </a:bodyPr>
          <a:lstStyle/>
          <a:p>
            <a:pPr algn="ctr"/>
            <a:endParaRPr kumimoji="1" lang="en-US" altLang="ja-JP" sz="2800" dirty="0" smtClean="0"/>
          </a:p>
          <a:p>
            <a:pPr algn="ctr"/>
            <a:endParaRPr lang="en-US" altLang="ja-JP" dirty="0" smtClean="0"/>
          </a:p>
          <a:p>
            <a:pPr algn="ctr"/>
            <a:endParaRPr lang="en-US" altLang="ja-JP" dirty="0" smtClean="0"/>
          </a:p>
          <a:p>
            <a:pPr algn="ctr"/>
            <a:endParaRPr lang="en-US" altLang="ja-JP" dirty="0"/>
          </a:p>
          <a:p>
            <a:pPr algn="ctr"/>
            <a:endParaRPr lang="en-US" altLang="ja-JP" dirty="0" smtClean="0"/>
          </a:p>
          <a:p>
            <a:pPr algn="ctr"/>
            <a:endParaRPr lang="en-US" altLang="ja-JP" dirty="0" smtClean="0"/>
          </a:p>
          <a:p>
            <a:pPr algn="ctr"/>
            <a:endParaRPr kumimoji="1" lang="en-US" altLang="ja-JP" dirty="0" smtClean="0"/>
          </a:p>
          <a:p>
            <a:pPr algn="r"/>
            <a:endParaRPr lang="en-US" altLang="ja-JP" dirty="0"/>
          </a:p>
          <a:p>
            <a:pPr algn="r"/>
            <a:r>
              <a:rPr kumimoji="1" lang="ja-JP" altLang="en-US" dirty="0" smtClean="0"/>
              <a:t>　２０１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11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14</a:t>
            </a:r>
            <a:r>
              <a:rPr kumimoji="1" lang="ja-JP" altLang="en-US" dirty="0" smtClean="0"/>
              <a:t>日　　　　　　　　　　　　　　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4" name="角丸四角形 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000-000002000000}"/>
              </a:ext>
            </a:extLst>
          </p:cNvPr>
          <p:cNvSpPr/>
          <p:nvPr/>
        </p:nvSpPr>
        <p:spPr>
          <a:xfrm>
            <a:off x="1043608" y="1484785"/>
            <a:ext cx="7408571" cy="1512168"/>
          </a:xfrm>
          <a:prstGeom prst="roundRect">
            <a:avLst>
              <a:gd name="adj" fmla="val 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400" b="1" dirty="0">
                <a:solidFill>
                  <a:srgbClr val="FF0000"/>
                </a:solidFill>
              </a:rPr>
              <a:t>環　境　省</a:t>
            </a:r>
            <a:r>
              <a:rPr kumimoji="1" lang="ja-JP" altLang="en-US" sz="2000" b="1" dirty="0"/>
              <a:t>　　　　　　　　　　　　　　　　　　　　　　　　　　　　　　　　　　　　　　　　　　　　　　　　　　　　　</a:t>
            </a:r>
            <a:r>
              <a:rPr kumimoji="1" lang="en-US" altLang="ja-JP" sz="2000" b="1" dirty="0" smtClean="0"/>
              <a:t>ZEB</a:t>
            </a:r>
            <a:r>
              <a:rPr kumimoji="1" lang="ja-JP" altLang="en-US" sz="2000" b="1" dirty="0" smtClean="0"/>
              <a:t>実現に向けた先進的省エネルギー建築物実証事業</a:t>
            </a:r>
            <a:endParaRPr kumimoji="1" lang="ja-JP" altLang="en-US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691680" y="3501008"/>
            <a:ext cx="6456270" cy="86409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27432" tIns="18288" rIns="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 sz="1000"/>
            </a:pPr>
            <a:r>
              <a:rPr lang="ja-JP" altLang="en-US" sz="1400" i="0" u="none" strike="noStrike" baseline="0" dirty="0">
                <a:solidFill>
                  <a:srgbClr val="000000"/>
                </a:solidFill>
                <a:latin typeface="ＭＳ Ｐゴシック"/>
              </a:rPr>
              <a:t>この補助金</a:t>
            </a:r>
            <a:r>
              <a:rPr lang="ja-JP" altLang="en-US" sz="1400" i="0" u="none" strike="noStrike" baseline="0" dirty="0" smtClean="0">
                <a:solidFill>
                  <a:srgbClr val="000000"/>
                </a:solidFill>
                <a:latin typeface="ＭＳ Ｐゴシック"/>
              </a:rPr>
              <a:t>は</a:t>
            </a:r>
            <a:r>
              <a:rPr lang="en-US" altLang="ja-JP" sz="1400" dirty="0"/>
              <a:t>ZEB</a:t>
            </a:r>
            <a:r>
              <a:rPr lang="ja-JP" altLang="en-US" sz="1400" dirty="0"/>
              <a:t>実現に向けた先進的省エネルギー</a:t>
            </a:r>
            <a:r>
              <a:rPr lang="ja-JP" altLang="en-US" sz="1400" dirty="0" smtClean="0"/>
              <a:t>建築物実証事業</a:t>
            </a:r>
            <a:r>
              <a:rPr lang="ja-JP" altLang="en-US" sz="1400" i="0" u="none" strike="noStrike" baseline="0" dirty="0" smtClean="0">
                <a:solidFill>
                  <a:srgbClr val="000000"/>
                </a:solidFill>
                <a:latin typeface="ＭＳ Ｐゴシック"/>
              </a:rPr>
              <a:t>と</a:t>
            </a:r>
            <a:r>
              <a:rPr lang="ja-JP" altLang="en-US" sz="1400" i="0" u="none" strike="noStrike" baseline="0" dirty="0">
                <a:solidFill>
                  <a:srgbClr val="000000"/>
                </a:solidFill>
                <a:latin typeface="ＭＳ Ｐゴシック"/>
              </a:rPr>
              <a:t>言い環境省が</a:t>
            </a:r>
            <a:r>
              <a:rPr lang="ja-JP" altLang="en-US" sz="1400" i="0" u="none" strike="noStrike" baseline="0" dirty="0" smtClean="0">
                <a:solidFill>
                  <a:srgbClr val="000000"/>
                </a:solidFill>
                <a:latin typeface="ＭＳ Ｐゴシック"/>
              </a:rPr>
              <a:t>行い静岡県環境資源協会が</a:t>
            </a:r>
            <a:r>
              <a:rPr lang="ja-JP" altLang="en-US" sz="1400" i="0" u="none" strike="noStrike" baseline="0" dirty="0">
                <a:solidFill>
                  <a:srgbClr val="000000"/>
                </a:solidFill>
                <a:latin typeface="ＭＳ Ｐゴシック"/>
              </a:rPr>
              <a:t>執行機関となり行う補助事業です。</a:t>
            </a:r>
          </a:p>
        </p:txBody>
      </p:sp>
      <p:pic>
        <p:nvPicPr>
          <p:cNvPr id="6" name="図 5" descr="http://www.nonrisk.co.jp/image18.gif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1E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968095"/>
            <a:ext cx="2459455" cy="61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図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661248"/>
            <a:ext cx="937174" cy="1161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47"/>
    </mc:Choice>
    <mc:Fallback xmlns="">
      <p:transition spd="slow" advTm="614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❾複数年事業の事業イメージ</a:t>
            </a:r>
            <a:r>
              <a:rPr lang="ja-JP" altLang="en-US" sz="2000" dirty="0"/>
              <a:t/>
            </a:r>
            <a:br>
              <a:rPr lang="ja-JP" altLang="en-US" sz="2000" dirty="0"/>
            </a:br>
            <a:endParaRPr kumimoji="1" lang="ja-JP" altLang="en-US" sz="2000" dirty="0"/>
          </a:p>
        </p:txBody>
      </p:sp>
      <p:pic>
        <p:nvPicPr>
          <p:cNvPr id="7" name="図 6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220680"/>
            <a:ext cx="7136629" cy="4850814"/>
          </a:xfrm>
          <a:prstGeom prst="rect">
            <a:avLst/>
          </a:prstGeom>
        </p:spPr>
      </p:pic>
      <p:sp>
        <p:nvSpPr>
          <p:cNvPr id="8" name="線吹き出し 1 (枠付き) 7"/>
          <p:cNvSpPr/>
          <p:nvPr/>
        </p:nvSpPr>
        <p:spPr>
          <a:xfrm>
            <a:off x="2195736" y="4365104"/>
            <a:ext cx="1294597" cy="612648"/>
          </a:xfrm>
          <a:prstGeom prst="borderCallout1">
            <a:avLst>
              <a:gd name="adj1" fmla="val -453"/>
              <a:gd name="adj2" fmla="val 92791"/>
              <a:gd name="adj3" fmla="val -145584"/>
              <a:gd name="adj4" fmla="val 145844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100" dirty="0"/>
              <a:t>・</a:t>
            </a:r>
            <a:r>
              <a:rPr lang="en-US" altLang="ja-JP" sz="1100" dirty="0"/>
              <a:t>2</a:t>
            </a:r>
            <a:r>
              <a:rPr lang="ja-JP" altLang="en-US" sz="1100" dirty="0"/>
              <a:t>月末日までに工事完了し支払を済ませる</a:t>
            </a:r>
          </a:p>
        </p:txBody>
      </p:sp>
      <p:sp>
        <p:nvSpPr>
          <p:cNvPr id="9" name="線吹き出し 1 (枠付き) 8"/>
          <p:cNvSpPr/>
          <p:nvPr/>
        </p:nvSpPr>
        <p:spPr>
          <a:xfrm>
            <a:off x="5652120" y="4379226"/>
            <a:ext cx="1294597" cy="612648"/>
          </a:xfrm>
          <a:prstGeom prst="borderCallout1">
            <a:avLst>
              <a:gd name="adj1" fmla="val -453"/>
              <a:gd name="adj2" fmla="val 92791"/>
              <a:gd name="adj3" fmla="val -137930"/>
              <a:gd name="adj4" fmla="val -60619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100" dirty="0" smtClean="0"/>
              <a:t>・</a:t>
            </a:r>
            <a:r>
              <a:rPr lang="en-US" altLang="ja-JP" sz="1100" dirty="0" smtClean="0"/>
              <a:t>3</a:t>
            </a:r>
            <a:r>
              <a:rPr lang="ja-JP" altLang="en-US" sz="1100" dirty="0" smtClean="0"/>
              <a:t>月</a:t>
            </a:r>
            <a:r>
              <a:rPr lang="en-US" altLang="ja-JP" sz="1100" dirty="0" smtClean="0"/>
              <a:t>9</a:t>
            </a:r>
            <a:r>
              <a:rPr lang="ja-JP" altLang="en-US" sz="1100" dirty="0" smtClean="0"/>
              <a:t>日</a:t>
            </a:r>
            <a:r>
              <a:rPr lang="ja-JP" altLang="en-US" sz="1100" dirty="0"/>
              <a:t>まで</a:t>
            </a:r>
            <a:r>
              <a:rPr lang="ja-JP" altLang="en-US" sz="1100" dirty="0" smtClean="0"/>
              <a:t>に実績報告書を提出</a:t>
            </a:r>
            <a:endParaRPr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56282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"/>
    </mc:Choice>
    <mc:Fallback xmlns="">
      <p:transition spd="slow" advTm="198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～</a:t>
            </a:r>
            <a:r>
              <a:rPr kumimoji="1" lang="en-US" altLang="ja-JP" sz="2400" dirty="0" smtClean="0"/>
              <a:t>Ⅵ</a:t>
            </a:r>
            <a:r>
              <a:rPr lang="ja-JP" altLang="en-US" sz="2400" dirty="0" smtClean="0"/>
              <a:t>事業スキーム～</a:t>
            </a:r>
            <a:endParaRPr kumimoji="1" lang="ja-JP" altLang="en-US" sz="2400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000-00001F000000}"/>
              </a:ext>
            </a:extLst>
          </p:cNvPr>
          <p:cNvSpPr/>
          <p:nvPr/>
        </p:nvSpPr>
        <p:spPr bwMode="auto">
          <a:xfrm>
            <a:off x="3968750" y="19105563"/>
            <a:ext cx="1495425" cy="238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/>
        </p:spPr>
        <p:txBody>
          <a:bodyPr wrap="square" lIns="27432" tIns="18288" rIns="0" bIns="18288" rtlCol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kumimoji="1" lang="ja-JP" altLang="en-US" sz="10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503935" y="1556792"/>
            <a:ext cx="4668465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地方公共団体、民間</a:t>
            </a:r>
            <a:r>
              <a:rPr kumimoji="1" lang="en-US" altLang="ja-JP" dirty="0" smtClean="0"/>
              <a:t>2000</a:t>
            </a:r>
            <a:r>
              <a:rPr kumimoji="1" lang="ja-JP" altLang="en-US" dirty="0" smtClean="0"/>
              <a:t>㎡未満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1408323" y="1547446"/>
            <a:ext cx="586953" cy="483388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/>
              <a:t>（一社）静岡県環境資源協会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339837" y="2521314"/>
            <a:ext cx="586953" cy="288614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/>
              <a:t>環　境　省</a:t>
            </a:r>
            <a:endParaRPr kumimoji="1"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2606678" y="4965817"/>
            <a:ext cx="2457450" cy="54297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400" dirty="0" smtClean="0"/>
              <a:t>（</a:t>
            </a:r>
            <a:r>
              <a:rPr kumimoji="1" lang="en-US" altLang="ja-JP" sz="1400" dirty="0" smtClean="0"/>
              <a:t>ZEB</a:t>
            </a:r>
            <a:r>
              <a:rPr kumimoji="1" lang="ja-JP" altLang="en-US" sz="1400" dirty="0" smtClean="0"/>
              <a:t>プランナー）</a:t>
            </a:r>
            <a:endParaRPr kumimoji="1" lang="en-US" altLang="ja-JP" sz="1400" dirty="0" smtClean="0"/>
          </a:p>
          <a:p>
            <a:pPr algn="ctr"/>
            <a:r>
              <a:rPr lang="ja-JP" altLang="en-US" sz="1400" dirty="0" smtClean="0"/>
              <a:t>沖縄</a:t>
            </a:r>
            <a:r>
              <a:rPr lang="en-US" altLang="ja-JP" sz="1400" dirty="0" smtClean="0"/>
              <a:t>CO2</a:t>
            </a:r>
            <a:r>
              <a:rPr lang="ja-JP" altLang="en-US" sz="1400" dirty="0" smtClean="0"/>
              <a:t>削減推進協議会</a:t>
            </a:r>
            <a:endParaRPr kumimoji="1" lang="ja-JP" altLang="en-US" sz="1400" dirty="0"/>
          </a:p>
        </p:txBody>
      </p:sp>
      <p:sp>
        <p:nvSpPr>
          <p:cNvPr id="28" name="正方形/長方形 27"/>
          <p:cNvSpPr/>
          <p:nvPr/>
        </p:nvSpPr>
        <p:spPr>
          <a:xfrm>
            <a:off x="6739440" y="4965817"/>
            <a:ext cx="1656184" cy="54297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400" dirty="0" smtClean="0"/>
              <a:t>建築・設備　　　　　　　　　　工事会社</a:t>
            </a:r>
            <a:endParaRPr kumimoji="1" lang="ja-JP" altLang="en-US" sz="1400" dirty="0"/>
          </a:p>
        </p:txBody>
      </p:sp>
      <p:cxnSp>
        <p:nvCxnSpPr>
          <p:cNvPr id="29" name="直線矢印コネクタ 28"/>
          <p:cNvCxnSpPr>
            <a:stCxn id="27" idx="3"/>
            <a:endCxn id="28" idx="1"/>
          </p:cNvCxnSpPr>
          <p:nvPr/>
        </p:nvCxnSpPr>
        <p:spPr>
          <a:xfrm>
            <a:off x="5064128" y="5237304"/>
            <a:ext cx="16753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68" name="正方形/長方形 7167"/>
          <p:cNvSpPr/>
          <p:nvPr/>
        </p:nvSpPr>
        <p:spPr>
          <a:xfrm>
            <a:off x="5155264" y="4832144"/>
            <a:ext cx="1584176" cy="574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ZEB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化を提示</a:t>
            </a:r>
          </a:p>
        </p:txBody>
      </p:sp>
      <p:cxnSp>
        <p:nvCxnSpPr>
          <p:cNvPr id="7170" name="カギ線コネクタ 7169"/>
          <p:cNvCxnSpPr>
            <a:stCxn id="28" idx="0"/>
            <a:endCxn id="21" idx="2"/>
          </p:cNvCxnSpPr>
          <p:nvPr/>
        </p:nvCxnSpPr>
        <p:spPr>
          <a:xfrm rot="16200000" flipV="1">
            <a:off x="5455538" y="2853823"/>
            <a:ext cx="2494625" cy="172936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正方形/長方形 37"/>
          <p:cNvSpPr/>
          <p:nvPr/>
        </p:nvSpPr>
        <p:spPr>
          <a:xfrm>
            <a:off x="5844701" y="3215280"/>
            <a:ext cx="2426460" cy="574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3</a:t>
            </a:r>
            <a:r>
              <a:rPr lang="ja-JP" altLang="en-US" sz="1200" dirty="0">
                <a:solidFill>
                  <a:schemeClr val="tx1"/>
                </a:solidFill>
              </a:rPr>
              <a:t>者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入札し契約・工事</a:t>
            </a:r>
          </a:p>
        </p:txBody>
      </p:sp>
      <p:cxnSp>
        <p:nvCxnSpPr>
          <p:cNvPr id="42" name="直線矢印コネクタ 41"/>
          <p:cNvCxnSpPr>
            <a:stCxn id="26" idx="3"/>
            <a:endCxn id="25" idx="1"/>
          </p:cNvCxnSpPr>
          <p:nvPr/>
        </p:nvCxnSpPr>
        <p:spPr>
          <a:xfrm>
            <a:off x="926790" y="3964387"/>
            <a:ext cx="4815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カギ線コネクタ 46"/>
          <p:cNvCxnSpPr>
            <a:stCxn id="27" idx="0"/>
            <a:endCxn id="25" idx="3"/>
          </p:cNvCxnSpPr>
          <p:nvPr/>
        </p:nvCxnSpPr>
        <p:spPr>
          <a:xfrm rot="16200000" flipV="1">
            <a:off x="2414625" y="3545038"/>
            <a:ext cx="1001430" cy="184012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>
            <a:off x="2339752" y="3502544"/>
            <a:ext cx="1628998" cy="439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200" dirty="0" smtClean="0">
                <a:solidFill>
                  <a:schemeClr val="tx1"/>
                </a:solidFill>
              </a:rPr>
              <a:t>申請代行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2491397" y="5589240"/>
            <a:ext cx="2919339" cy="574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200" dirty="0" smtClean="0">
                <a:solidFill>
                  <a:schemeClr val="tx1"/>
                </a:solidFill>
              </a:rPr>
              <a:t>●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ZEB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化のプランニング・申請代行</a:t>
            </a:r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4427984" y="2521314"/>
            <a:ext cx="0" cy="24445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4499992" y="3804785"/>
            <a:ext cx="1628998" cy="439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ZEB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化の相談</a:t>
            </a:r>
          </a:p>
        </p:txBody>
      </p:sp>
    </p:spTree>
    <p:extLst>
      <p:ext uri="{BB962C8B-B14F-4D97-AF65-F5344CB8AC3E}">
        <p14:creationId xmlns:p14="http://schemas.microsoft.com/office/powerpoint/2010/main" val="347982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"/>
    </mc:Choice>
    <mc:Fallback xmlns="">
      <p:transition spd="slow" advTm="147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5733256"/>
            <a:ext cx="7467600" cy="740696"/>
          </a:xfrm>
        </p:spPr>
        <p:txBody>
          <a:bodyPr/>
          <a:lstStyle/>
          <a:p>
            <a:pPr marL="0" indent="0" algn="r">
              <a:buNone/>
            </a:pPr>
            <a:r>
              <a:rPr kumimoji="1" lang="ja-JP" altLang="en-US" dirty="0" smtClean="0"/>
              <a:t>ご清聴ありがとうございました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012158"/>
            <a:ext cx="1224136" cy="151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18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4602" y="332656"/>
            <a:ext cx="7929846" cy="490066"/>
          </a:xfrm>
        </p:spPr>
        <p:txBody>
          <a:bodyPr>
            <a:normAutofit fontScale="90000"/>
          </a:bodyPr>
          <a:lstStyle/>
          <a:p>
            <a:r>
              <a:rPr kumimoji="1" lang="ja-JP" altLang="en-US" sz="2800" dirty="0" smtClean="0"/>
              <a:t>～</a:t>
            </a:r>
            <a:r>
              <a:rPr lang="en-US" altLang="ja-JP" sz="2800" dirty="0" smtClean="0"/>
              <a:t>Ⅰ.</a:t>
            </a:r>
            <a:r>
              <a:rPr lang="ja-JP" altLang="en-US" sz="2800" dirty="0" smtClean="0"/>
              <a:t>ネット・ゼロ・エネルギー・ビル（</a:t>
            </a:r>
            <a:r>
              <a:rPr lang="en-US" altLang="ja-JP" sz="2800" dirty="0" smtClean="0"/>
              <a:t>ZEB</a:t>
            </a:r>
            <a:r>
              <a:rPr lang="ja-JP" altLang="en-US" sz="2800" dirty="0" smtClean="0"/>
              <a:t>）について</a:t>
            </a:r>
            <a:r>
              <a:rPr kumimoji="1" lang="ja-JP" altLang="en-US" sz="2800" dirty="0" smtClean="0"/>
              <a:t>～</a:t>
            </a:r>
            <a:endParaRPr kumimoji="1" lang="ja-JP" altLang="en-US" sz="2800" dirty="0"/>
          </a:p>
        </p:txBody>
      </p:sp>
      <p:pic>
        <p:nvPicPr>
          <p:cNvPr id="9220" name="Picture 4" descr="ＺＥＢの新たな定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851" y="1628800"/>
            <a:ext cx="791347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タイトル 1"/>
          <p:cNvSpPr txBox="1">
            <a:spLocks/>
          </p:cNvSpPr>
          <p:nvPr/>
        </p:nvSpPr>
        <p:spPr>
          <a:xfrm>
            <a:off x="813416" y="908720"/>
            <a:ext cx="7929846" cy="490066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ja-JP" altLang="en-US" sz="2400" dirty="0" smtClean="0"/>
              <a:t>❶</a:t>
            </a:r>
            <a:r>
              <a:rPr lang="en-US" altLang="ja-JP" sz="2400" dirty="0" smtClean="0"/>
              <a:t>ZEB</a:t>
            </a:r>
            <a:r>
              <a:rPr lang="ja-JP" altLang="en-US" sz="2400" dirty="0" smtClean="0"/>
              <a:t>の定義</a:t>
            </a:r>
            <a:endParaRPr lang="ja-JP" alt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1"/>
    </mc:Choice>
    <mc:Fallback xmlns="">
      <p:transition spd="slow" advTm="104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850106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➋</a:t>
            </a:r>
            <a:r>
              <a:rPr kumimoji="1" lang="en-US" altLang="ja-JP" sz="2400" dirty="0" smtClean="0"/>
              <a:t>ZEB</a:t>
            </a:r>
            <a:r>
              <a:rPr kumimoji="1" lang="ja-JP" altLang="en-US" sz="2400" dirty="0" err="1" smtClean="0"/>
              <a:t>への</a:t>
            </a:r>
            <a:r>
              <a:rPr kumimoji="1" lang="ja-JP" altLang="en-US" sz="2400" dirty="0" smtClean="0"/>
              <a:t>アプローチ</a:t>
            </a:r>
            <a:endParaRPr kumimoji="1" lang="ja-JP" altLang="en-US" sz="2400" dirty="0"/>
          </a:p>
        </p:txBody>
      </p:sp>
      <p:pic>
        <p:nvPicPr>
          <p:cNvPr id="8194" name="Picture 2" descr="「ZEBアプローチ」の画像検索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391525" cy="536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48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2"/>
    </mc:Choice>
    <mc:Fallback xmlns="">
      <p:transition spd="slow" advTm="26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❸まずは</a:t>
            </a:r>
            <a:r>
              <a:rPr kumimoji="1" lang="en-US" altLang="ja-JP" sz="2400" dirty="0" smtClean="0"/>
              <a:t>ZEB </a:t>
            </a:r>
            <a:r>
              <a:rPr kumimoji="1" lang="en-US" altLang="ja-JP" sz="2400" i="1" dirty="0" smtClean="0"/>
              <a:t>Ready</a:t>
            </a:r>
            <a:r>
              <a:rPr kumimoji="1" lang="ja-JP" altLang="en-US" sz="2400" dirty="0" smtClean="0"/>
              <a:t>から</a:t>
            </a:r>
            <a:endParaRPr kumimoji="1" lang="ja-JP" altLang="en-US" sz="2400" dirty="0"/>
          </a:p>
        </p:txBody>
      </p:sp>
      <p:pic>
        <p:nvPicPr>
          <p:cNvPr id="6148" name="Picture 4" descr="ZEB READ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4744"/>
            <a:ext cx="71437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31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1"/>
    </mc:Choice>
    <mc:Fallback xmlns="">
      <p:transition spd="slow" advTm="20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11560" y="376624"/>
            <a:ext cx="7457256" cy="490066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00" dirty="0" smtClean="0"/>
              <a:t>❹設計段階から</a:t>
            </a:r>
            <a:r>
              <a:rPr lang="en-US" altLang="ja-JP" sz="2500" dirty="0" smtClean="0"/>
              <a:t>ZEB</a:t>
            </a:r>
            <a:r>
              <a:rPr lang="ja-JP" altLang="en-US" sz="2500" dirty="0" smtClean="0"/>
              <a:t>プランナーへ相談</a:t>
            </a:r>
            <a:endParaRPr lang="ja-JP" altLang="en-US" sz="2500" dirty="0"/>
          </a:p>
        </p:txBody>
      </p:sp>
      <p:pic>
        <p:nvPicPr>
          <p:cNvPr id="11266" name="Picture 2" descr="建築計画の段階からの相談が必要です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00" y="1268760"/>
            <a:ext cx="7143750" cy="446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6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5"/>
    </mc:Choice>
    <mc:Fallback xmlns="">
      <p:transition spd="slow" advTm="19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611560" y="376624"/>
            <a:ext cx="7457256" cy="49006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/>
              <a:t>～</a:t>
            </a:r>
            <a:r>
              <a:rPr lang="en-US" altLang="ja-JP" sz="2800" dirty="0" smtClean="0"/>
              <a:t>Ⅱ</a:t>
            </a:r>
            <a:r>
              <a:rPr lang="ja-JP" altLang="en-US" sz="2800" dirty="0" smtClean="0"/>
              <a:t>補助事業内容～</a:t>
            </a:r>
            <a:endParaRPr lang="ja-JP" altLang="en-US" sz="2800" dirty="0"/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>
          <a:xfrm>
            <a:off x="683569" y="866690"/>
            <a:ext cx="7225600" cy="5658653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1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ja-JP" altLang="en-US" b="1" dirty="0" smtClean="0"/>
              <a:t>❶補助となる建物</a:t>
            </a:r>
            <a:endParaRPr lang="en-US" altLang="ja-JP" b="1" dirty="0" smtClean="0"/>
          </a:p>
          <a:p>
            <a:pPr marL="0" indent="0">
              <a:buFont typeface="Wingdings"/>
              <a:buNone/>
            </a:pPr>
            <a:r>
              <a:rPr lang="ja-JP" altLang="en-US" sz="1400" dirty="0" smtClean="0"/>
              <a:t>　</a:t>
            </a:r>
            <a:r>
              <a:rPr lang="ja-JP" altLang="en-US" sz="1800" dirty="0" smtClean="0"/>
              <a:t>・地方公共団体の所有するビル等（地方独立法人など。面積要件なし）</a:t>
            </a:r>
            <a:endParaRPr lang="en-US" altLang="ja-JP" sz="1800" dirty="0" smtClean="0"/>
          </a:p>
          <a:p>
            <a:pPr marL="0" indent="0">
              <a:buFont typeface="Wingdings"/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・民間や国所有するビル等（延床面積</a:t>
            </a:r>
            <a:r>
              <a:rPr lang="en-US" altLang="ja-JP" sz="1800" dirty="0" smtClean="0"/>
              <a:t>2,000</a:t>
            </a:r>
            <a:r>
              <a:rPr lang="ja-JP" altLang="en-US" sz="1800" dirty="0" smtClean="0"/>
              <a:t>㎡未満）</a:t>
            </a:r>
            <a:endParaRPr lang="en-US" altLang="ja-JP" sz="1800" dirty="0"/>
          </a:p>
          <a:p>
            <a:pPr marL="0" indent="0">
              <a:buFont typeface="Wingdings"/>
              <a:buNone/>
            </a:pPr>
            <a:endParaRPr lang="en-US" altLang="ja-JP" sz="1800" dirty="0" smtClean="0"/>
          </a:p>
          <a:p>
            <a:pPr marL="0" indent="0">
              <a:buFont typeface="Wingdings"/>
              <a:buNone/>
            </a:pPr>
            <a:r>
              <a:rPr lang="ja-JP" altLang="en-US" dirty="0" smtClean="0"/>
              <a:t>❷補助対象となる建物の用途</a:t>
            </a:r>
            <a:r>
              <a:rPr lang="ja-JP" altLang="en-US" sz="3500" dirty="0" smtClean="0"/>
              <a:t>　　</a:t>
            </a:r>
            <a:endParaRPr lang="en-US" altLang="ja-JP" sz="3500" b="1" dirty="0" smtClean="0"/>
          </a:p>
          <a:p>
            <a:pPr marL="0" indent="0">
              <a:buNone/>
            </a:pPr>
            <a:r>
              <a:rPr lang="ja-JP" altLang="en-US" sz="1800" b="1" dirty="0" smtClean="0"/>
              <a:t>・事務所棟、ホテル等、病院等（</a:t>
            </a:r>
            <a:r>
              <a:rPr lang="ja-JP" altLang="en-US" sz="1800" dirty="0" smtClean="0"/>
              <a:t>老人ホーム、身体障がい者福祉ホーム等）</a:t>
            </a:r>
            <a:r>
              <a:rPr lang="ja-JP" altLang="en-US" sz="1800" b="1" dirty="0" smtClean="0"/>
              <a:t>、</a:t>
            </a:r>
            <a:r>
              <a:rPr lang="ja-JP" altLang="en-US" sz="1800" dirty="0" smtClean="0"/>
              <a:t>物品販売業を営む店舗等、学校等、飲食店等、集会所等</a:t>
            </a:r>
            <a:r>
              <a:rPr lang="ja-JP" altLang="en-US" sz="1800" dirty="0" smtClean="0">
                <a:latin typeface="+mn-ea"/>
              </a:rPr>
              <a:t>（</a:t>
            </a:r>
            <a:r>
              <a:rPr lang="zh-TW" altLang="en-US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図書館、博物館等</a:t>
            </a:r>
            <a:r>
              <a:rPr lang="ja-JP" altLang="en-US" sz="1800" dirty="0" err="1" smtClean="0">
                <a:latin typeface="+mn-ea"/>
              </a:rPr>
              <a:t>、</a:t>
            </a:r>
            <a:r>
              <a:rPr lang="ja-JP" altLang="en-US" sz="1800" dirty="0" smtClean="0">
                <a:latin typeface="+mn-ea"/>
              </a:rPr>
              <a:t>体育館、公会堂</a:t>
            </a:r>
            <a:r>
              <a:rPr lang="ja-JP" altLang="en-US" sz="1800" dirty="0" smtClean="0"/>
              <a:t>）。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en-US" altLang="ja-JP" sz="1800" dirty="0" smtClean="0"/>
              <a:t>※</a:t>
            </a:r>
            <a:r>
              <a:rPr lang="ja-JP" altLang="en-US" sz="1800" dirty="0" smtClean="0"/>
              <a:t>対象とならない施設（住宅</a:t>
            </a:r>
            <a:r>
              <a:rPr lang="ja-JP" altLang="en-US" sz="1800" dirty="0"/>
              <a:t>、工場、畜舎、自動車車庫、</a:t>
            </a:r>
            <a:r>
              <a:rPr lang="ja-JP" altLang="en-US" sz="1800" dirty="0" smtClean="0"/>
              <a:t>自転車駐輪場パチンコ</a:t>
            </a:r>
            <a:r>
              <a:rPr lang="ja-JP" altLang="en-US" sz="1800" dirty="0"/>
              <a:t>など</a:t>
            </a:r>
            <a:endParaRPr lang="en-US" altLang="ja-JP" sz="1800" dirty="0"/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r>
              <a:rPr lang="ja-JP" altLang="en-US" dirty="0" smtClean="0"/>
              <a:t>❸補助率、省エネ率、補助上限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1800" dirty="0" smtClean="0"/>
              <a:t>・対象費用の</a:t>
            </a:r>
            <a:r>
              <a:rPr lang="en-US" altLang="ja-JP" sz="1800" dirty="0" smtClean="0">
                <a:solidFill>
                  <a:srgbClr val="FF0000"/>
                </a:solidFill>
              </a:rPr>
              <a:t>3</a:t>
            </a:r>
            <a:r>
              <a:rPr lang="ja-JP" altLang="en-US" sz="1800" dirty="0" smtClean="0">
                <a:solidFill>
                  <a:srgbClr val="FF0000"/>
                </a:solidFill>
              </a:rPr>
              <a:t>分の</a:t>
            </a:r>
            <a:r>
              <a:rPr lang="en-US" altLang="ja-JP" sz="1800" dirty="0" smtClean="0">
                <a:solidFill>
                  <a:srgbClr val="FF0000"/>
                </a:solidFill>
              </a:rPr>
              <a:t>2</a:t>
            </a:r>
            <a:r>
              <a:rPr lang="ja-JP" altLang="en-US" sz="1800" dirty="0" smtClean="0">
                <a:solidFill>
                  <a:srgbClr val="FF0000"/>
                </a:solidFill>
              </a:rPr>
              <a:t>（</a:t>
            </a:r>
            <a:r>
              <a:rPr lang="en-US" altLang="ja-JP" sz="1800" dirty="0" err="1" smtClean="0">
                <a:solidFill>
                  <a:srgbClr val="FF0000"/>
                </a:solidFill>
              </a:rPr>
              <a:t>NearlyZEB</a:t>
            </a:r>
            <a:r>
              <a:rPr lang="ja-JP" altLang="en-US" sz="1800" dirty="0" smtClean="0">
                <a:solidFill>
                  <a:srgbClr val="FF0000"/>
                </a:solidFill>
              </a:rPr>
              <a:t>以上）、</a:t>
            </a:r>
            <a:r>
              <a:rPr lang="en-US" altLang="ja-JP" sz="1800" dirty="0" smtClean="0">
                <a:solidFill>
                  <a:srgbClr val="FF0000"/>
                </a:solidFill>
              </a:rPr>
              <a:t>2</a:t>
            </a:r>
            <a:r>
              <a:rPr lang="ja-JP" altLang="en-US" sz="1800" dirty="0" smtClean="0">
                <a:solidFill>
                  <a:srgbClr val="FF0000"/>
                </a:solidFill>
              </a:rPr>
              <a:t>分の</a:t>
            </a:r>
            <a:r>
              <a:rPr lang="en-US" altLang="ja-JP" sz="1800" dirty="0" smtClean="0">
                <a:solidFill>
                  <a:srgbClr val="FF0000"/>
                </a:solidFill>
              </a:rPr>
              <a:t>1</a:t>
            </a:r>
            <a:r>
              <a:rPr lang="ja-JP" altLang="en-US" sz="1800" dirty="0" smtClean="0">
                <a:solidFill>
                  <a:srgbClr val="FF0000"/>
                </a:solidFill>
              </a:rPr>
              <a:t>（</a:t>
            </a:r>
            <a:r>
              <a:rPr lang="en-US" altLang="ja-JP" sz="1800" dirty="0" smtClean="0">
                <a:solidFill>
                  <a:srgbClr val="FF0000"/>
                </a:solidFill>
              </a:rPr>
              <a:t>ZEB Ready)</a:t>
            </a:r>
            <a:r>
              <a:rPr lang="ja-JP" altLang="en-US" sz="1800" dirty="0" smtClean="0">
                <a:solidFill>
                  <a:srgbClr val="FF0000"/>
                </a:solidFill>
              </a:rPr>
              <a:t>　</a:t>
            </a:r>
            <a:endParaRPr lang="en-US" altLang="ja-JP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1800" dirty="0" smtClean="0"/>
              <a:t>・省エネ率</a:t>
            </a:r>
            <a:r>
              <a:rPr lang="en-US" altLang="ja-JP" sz="1800" dirty="0" smtClean="0">
                <a:solidFill>
                  <a:srgbClr val="FF0000"/>
                </a:solidFill>
              </a:rPr>
              <a:t>50</a:t>
            </a:r>
            <a:r>
              <a:rPr lang="ja-JP" altLang="en-US" sz="1800" dirty="0" smtClean="0">
                <a:solidFill>
                  <a:srgbClr val="FF0000"/>
                </a:solidFill>
              </a:rPr>
              <a:t>％以上</a:t>
            </a:r>
            <a:r>
              <a:rPr lang="ja-JP" altLang="en-US" sz="1800" dirty="0" smtClean="0"/>
              <a:t>（</a:t>
            </a:r>
            <a:r>
              <a:rPr lang="en-US" altLang="ja-JP" sz="1800" dirty="0" smtClean="0"/>
              <a:t>28</a:t>
            </a:r>
            <a:r>
              <a:rPr lang="ja-JP" altLang="en-US" sz="1800" dirty="0" smtClean="0"/>
              <a:t>年基準から）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・補助上限</a:t>
            </a:r>
            <a:r>
              <a:rPr lang="en-US" altLang="ja-JP" sz="1800" dirty="0" smtClean="0">
                <a:solidFill>
                  <a:srgbClr val="FF0000"/>
                </a:solidFill>
              </a:rPr>
              <a:t>3</a:t>
            </a:r>
            <a:r>
              <a:rPr lang="ja-JP" altLang="en-US" sz="1800" dirty="0" smtClean="0">
                <a:solidFill>
                  <a:srgbClr val="FF0000"/>
                </a:solidFill>
              </a:rPr>
              <a:t>億円</a:t>
            </a:r>
            <a:r>
              <a:rPr lang="en-US" altLang="ja-JP" sz="1800" dirty="0" smtClean="0">
                <a:solidFill>
                  <a:srgbClr val="FF0000"/>
                </a:solidFill>
              </a:rPr>
              <a:t>/</a:t>
            </a:r>
            <a:r>
              <a:rPr lang="ja-JP" altLang="en-US" sz="1800" dirty="0" smtClean="0">
                <a:solidFill>
                  <a:srgbClr val="FF0000"/>
                </a:solidFill>
              </a:rPr>
              <a:t>年</a:t>
            </a:r>
            <a:r>
              <a:rPr lang="ja-JP" altLang="en-US" sz="1800" dirty="0" smtClean="0"/>
              <a:t>（</a:t>
            </a:r>
            <a:r>
              <a:rPr lang="en-US" altLang="ja-JP" sz="1800" dirty="0" smtClean="0"/>
              <a:t>2000</a:t>
            </a:r>
            <a:r>
              <a:rPr lang="ja-JP" altLang="en-US" sz="1800" dirty="0" smtClean="0"/>
              <a:t>㎡の地方公共団体</a:t>
            </a:r>
            <a:r>
              <a:rPr lang="en-US" altLang="ja-JP" sz="1800" dirty="0" smtClean="0">
                <a:solidFill>
                  <a:srgbClr val="FF0000"/>
                </a:solidFill>
              </a:rPr>
              <a:t>5</a:t>
            </a:r>
            <a:r>
              <a:rPr lang="ja-JP" altLang="en-US" sz="1800" dirty="0" smtClean="0">
                <a:solidFill>
                  <a:srgbClr val="FF0000"/>
                </a:solidFill>
              </a:rPr>
              <a:t>億円</a:t>
            </a:r>
            <a:r>
              <a:rPr lang="en-US" altLang="ja-JP" sz="1800" dirty="0" smtClean="0">
                <a:solidFill>
                  <a:srgbClr val="FF0000"/>
                </a:solidFill>
              </a:rPr>
              <a:t>/</a:t>
            </a:r>
            <a:r>
              <a:rPr lang="ja-JP" altLang="en-US" sz="1800" dirty="0" smtClean="0">
                <a:solidFill>
                  <a:srgbClr val="FF0000"/>
                </a:solidFill>
              </a:rPr>
              <a:t>年</a:t>
            </a:r>
            <a:r>
              <a:rPr lang="ja-JP" altLang="en-US" sz="1800" dirty="0" smtClean="0"/>
              <a:t>）</a:t>
            </a:r>
            <a:endParaRPr lang="en-US" altLang="ja-JP" sz="1800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❹補助要件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1900" dirty="0" smtClean="0"/>
              <a:t>・</a:t>
            </a:r>
            <a:r>
              <a:rPr lang="en-US" altLang="ja-JP" sz="1900" dirty="0" smtClean="0"/>
              <a:t>ZEB</a:t>
            </a:r>
            <a:r>
              <a:rPr lang="ja-JP" altLang="en-US" sz="1900" dirty="0" smtClean="0"/>
              <a:t>プランナーの関与が必要です。</a:t>
            </a:r>
            <a:endParaRPr lang="en-US" altLang="ja-JP" sz="1900" dirty="0" smtClean="0"/>
          </a:p>
          <a:p>
            <a:pPr marL="0" indent="0">
              <a:buNone/>
            </a:pPr>
            <a:r>
              <a:rPr lang="ja-JP" altLang="en-US" sz="1900" dirty="0" smtClean="0"/>
              <a:t>・</a:t>
            </a:r>
            <a:r>
              <a:rPr lang="en-US" altLang="ja-JP" sz="1900" dirty="0" smtClean="0"/>
              <a:t>ZEB</a:t>
            </a:r>
            <a:r>
              <a:rPr lang="ja-JP" altLang="en-US" sz="1900" dirty="0" smtClean="0"/>
              <a:t>リーディングオーナー登録が必須です。</a:t>
            </a:r>
            <a:endParaRPr lang="en-US" altLang="ja-JP" sz="1900" dirty="0" smtClean="0"/>
          </a:p>
          <a:p>
            <a:pPr marL="0" indent="0">
              <a:buNone/>
            </a:pPr>
            <a:r>
              <a:rPr lang="ja-JP" altLang="en-US" sz="1900" dirty="0" smtClean="0"/>
              <a:t>・第三者機関による認証</a:t>
            </a:r>
            <a:r>
              <a:rPr lang="en-US" altLang="ja-JP" sz="1900" dirty="0" smtClean="0"/>
              <a:t>BELS</a:t>
            </a:r>
            <a:r>
              <a:rPr lang="ja-JP" altLang="en-US" sz="1900" dirty="0" smtClean="0"/>
              <a:t>が必須です、</a:t>
            </a:r>
            <a:r>
              <a:rPr lang="en-US" altLang="ja-JP" sz="1900" dirty="0" smtClean="0"/>
              <a:t>BEMS</a:t>
            </a:r>
            <a:r>
              <a:rPr lang="ja-JP" altLang="en-US" sz="1900" dirty="0" smtClean="0"/>
              <a:t>設置が必須です。</a:t>
            </a:r>
            <a:endParaRPr lang="en-US" altLang="ja-JP" sz="1900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77228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"/>
    </mc:Choice>
    <mc:Fallback xmlns="">
      <p:transition spd="slow" advTm="17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 txBox="1">
            <a:spLocks/>
          </p:cNvSpPr>
          <p:nvPr/>
        </p:nvSpPr>
        <p:spPr>
          <a:xfrm>
            <a:off x="451912" y="476671"/>
            <a:ext cx="7864503" cy="2153245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1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ja-JP" altLang="en-US" b="1" dirty="0" smtClean="0"/>
              <a:t>❺対象となる費用（</a:t>
            </a:r>
            <a:r>
              <a:rPr lang="en-US" altLang="ja-JP" b="1" dirty="0" smtClean="0"/>
              <a:t>ZEB</a:t>
            </a:r>
            <a:r>
              <a:rPr lang="ja-JP" altLang="en-US" b="1" dirty="0" smtClean="0"/>
              <a:t>化による補助対象経費）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sz="1800" dirty="0" smtClean="0"/>
              <a:t>・建築設計、設備設計の実施設計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・外壁、屋根断熱、複層ガラスなど（パッシブ技術）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・空調、</a:t>
            </a:r>
            <a:r>
              <a:rPr lang="en-US" altLang="ja-JP" sz="1800" dirty="0" smtClean="0"/>
              <a:t>LED</a:t>
            </a:r>
            <a:r>
              <a:rPr lang="ja-JP" altLang="en-US" sz="1800" dirty="0" err="1" smtClean="0"/>
              <a:t>、</a:t>
            </a:r>
            <a:r>
              <a:rPr lang="ja-JP" altLang="en-US" sz="1800" dirty="0" smtClean="0"/>
              <a:t>換気、給湯、太陽光発電、</a:t>
            </a:r>
            <a:r>
              <a:rPr lang="en-US" altLang="ja-JP" sz="1800" dirty="0" smtClean="0"/>
              <a:t>BEMS</a:t>
            </a:r>
            <a:r>
              <a:rPr lang="ja-JP" altLang="en-US" sz="1800" dirty="0" err="1" smtClean="0"/>
              <a:t>、</a:t>
            </a:r>
            <a:r>
              <a:rPr lang="ja-JP" altLang="en-US" sz="1800" dirty="0" smtClean="0"/>
              <a:t>工事費、トランス、分電盤等、配管配線など。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3500" dirty="0" smtClean="0"/>
              <a:t>　　</a:t>
            </a:r>
            <a:endParaRPr lang="en-US" altLang="ja-JP" sz="3500" b="1" dirty="0" smtClean="0"/>
          </a:p>
          <a:p>
            <a:pPr marL="0" indent="0">
              <a:buNone/>
            </a:pPr>
            <a:endParaRPr lang="ja-JP" altLang="en-US" sz="1800" dirty="0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588501" y="2492684"/>
            <a:ext cx="7457256" cy="151216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1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 smtClean="0"/>
              <a:t>❻建物</a:t>
            </a:r>
            <a:r>
              <a:rPr lang="ja-JP" altLang="en-US" dirty="0"/>
              <a:t>（外皮）性能に</a:t>
            </a:r>
            <a:r>
              <a:rPr lang="ja-JP" altLang="en-US" dirty="0" smtClean="0"/>
              <a:t>ついて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sz="1400" dirty="0" smtClean="0"/>
              <a:t>　　　　</a:t>
            </a:r>
            <a:r>
              <a:rPr lang="ja-JP" altLang="en-US" sz="2300" dirty="0" smtClean="0"/>
              <a:t>　</a:t>
            </a:r>
            <a:endParaRPr lang="en-US" altLang="ja-JP" sz="1800" dirty="0" smtClean="0"/>
          </a:p>
          <a:p>
            <a:pPr marL="0" indent="0">
              <a:buFont typeface="Wingdings"/>
              <a:buNone/>
            </a:pPr>
            <a:r>
              <a:rPr lang="ja-JP" altLang="en-US" sz="1800" dirty="0" smtClean="0"/>
              <a:t>　　　　　　　　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3500" dirty="0" smtClean="0"/>
              <a:t>　　</a:t>
            </a:r>
            <a:endParaRPr lang="en-US" altLang="ja-JP" sz="3500" b="1" dirty="0" smtClean="0"/>
          </a:p>
          <a:p>
            <a:pPr marL="0" indent="0">
              <a:buNone/>
            </a:pPr>
            <a:endParaRPr lang="ja-JP" altLang="en-US" sz="1800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186" y="2996952"/>
            <a:ext cx="7192571" cy="370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966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1"/>
    </mc:Choice>
    <mc:Fallback xmlns="">
      <p:transition spd="slow" advTm="18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588501" y="764704"/>
            <a:ext cx="7457256" cy="259228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1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 smtClean="0"/>
              <a:t>❼採択枠一覧表について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1900" dirty="0" smtClean="0"/>
              <a:t>・採択優先順位　</a:t>
            </a:r>
            <a:r>
              <a:rPr lang="en-US" altLang="ja-JP" sz="1900" dirty="0" smtClean="0"/>
              <a:t>1</a:t>
            </a:r>
            <a:r>
              <a:rPr lang="ja-JP" altLang="en-US" sz="1900" dirty="0" smtClean="0"/>
              <a:t>番〇　</a:t>
            </a:r>
            <a:r>
              <a:rPr lang="en-US" altLang="ja-JP" sz="1900" dirty="0" smtClean="0"/>
              <a:t>2</a:t>
            </a:r>
            <a:r>
              <a:rPr lang="ja-JP" altLang="en-US" sz="1900" dirty="0" smtClean="0"/>
              <a:t>番●　</a:t>
            </a:r>
            <a:r>
              <a:rPr lang="en-US" altLang="ja-JP" sz="1900" dirty="0" smtClean="0"/>
              <a:t>3</a:t>
            </a:r>
            <a:r>
              <a:rPr lang="ja-JP" altLang="en-US" sz="1900" dirty="0" smtClean="0"/>
              <a:t>番■</a:t>
            </a:r>
            <a:endParaRPr lang="en-US" altLang="ja-JP" sz="1900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b="1" dirty="0" smtClean="0"/>
          </a:p>
          <a:p>
            <a:pPr marL="0" indent="0">
              <a:buNone/>
            </a:pPr>
            <a:r>
              <a:rPr lang="ja-JP" altLang="en-US" sz="1400" dirty="0" smtClean="0"/>
              <a:t>　　　　</a:t>
            </a:r>
            <a:r>
              <a:rPr lang="ja-JP" altLang="en-US" sz="2300" dirty="0" smtClean="0"/>
              <a:t>　</a:t>
            </a:r>
            <a:endParaRPr lang="en-US" altLang="ja-JP" sz="1800" dirty="0" smtClean="0"/>
          </a:p>
          <a:p>
            <a:pPr marL="0" indent="0">
              <a:buFont typeface="Wingdings"/>
              <a:buNone/>
            </a:pPr>
            <a:r>
              <a:rPr lang="ja-JP" altLang="en-US" sz="1800" dirty="0" smtClean="0"/>
              <a:t>　　　　　　　　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3500" dirty="0" smtClean="0"/>
              <a:t>　　</a:t>
            </a:r>
            <a:endParaRPr lang="en-US" altLang="ja-JP" sz="3500" b="1" dirty="0" smtClean="0"/>
          </a:p>
          <a:p>
            <a:pPr marL="0" indent="0">
              <a:buNone/>
            </a:pPr>
            <a:endParaRPr lang="ja-JP" altLang="en-US" sz="1800" dirty="0"/>
          </a:p>
        </p:txBody>
      </p:sp>
      <p:pic>
        <p:nvPicPr>
          <p:cNvPr id="7" name="図 6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01" y="1412665"/>
            <a:ext cx="7871931" cy="5445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10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778098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❽募申請等の流れ</a:t>
            </a:r>
            <a:r>
              <a:rPr lang="ja-JP" altLang="en-US" sz="2000" dirty="0"/>
              <a:t/>
            </a:r>
            <a:br>
              <a:rPr lang="ja-JP" altLang="en-US" sz="2000" dirty="0"/>
            </a:br>
            <a:endParaRPr kumimoji="1" lang="ja-JP" altLang="en-US" sz="2000" dirty="0"/>
          </a:p>
        </p:txBody>
      </p:sp>
      <p:sp>
        <p:nvSpPr>
          <p:cNvPr id="3" name="角丸四角形 2"/>
          <p:cNvSpPr/>
          <p:nvPr/>
        </p:nvSpPr>
        <p:spPr>
          <a:xfrm>
            <a:off x="844134" y="1159738"/>
            <a:ext cx="936104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応募申請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4119462" y="1159738"/>
            <a:ext cx="936104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採択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2482678" y="1159738"/>
            <a:ext cx="936104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ヒヤリング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838943" y="2924944"/>
            <a:ext cx="936104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事務取扱説明</a:t>
            </a: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5819227" y="1159738"/>
            <a:ext cx="936104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交付申請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7459856" y="1159738"/>
            <a:ext cx="936104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交付決定</a:t>
            </a:r>
            <a:endParaRPr kumimoji="1"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2487008" y="2924944"/>
            <a:ext cx="936104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3</a:t>
            </a:r>
            <a:r>
              <a:rPr kumimoji="1" lang="ja-JP" altLang="en-US" dirty="0" smtClean="0"/>
              <a:t>社　入札</a:t>
            </a:r>
            <a:endParaRPr kumimoji="1"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4143103" y="2924944"/>
            <a:ext cx="936104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契約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5780767" y="2924944"/>
            <a:ext cx="936104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遂行報告</a:t>
            </a:r>
            <a:endParaRPr kumimoji="1" lang="ja-JP" altLang="en-US" dirty="0"/>
          </a:p>
        </p:txBody>
      </p:sp>
      <p:sp>
        <p:nvSpPr>
          <p:cNvPr id="13" name="角丸四角形 12"/>
          <p:cNvSpPr/>
          <p:nvPr/>
        </p:nvSpPr>
        <p:spPr>
          <a:xfrm>
            <a:off x="7442072" y="2924944"/>
            <a:ext cx="936104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工事</a:t>
            </a:r>
            <a:endParaRPr kumimoji="1" lang="ja-JP" altLang="en-US" dirty="0"/>
          </a:p>
        </p:txBody>
      </p:sp>
      <p:sp>
        <p:nvSpPr>
          <p:cNvPr id="14" name="角丸四角形 13"/>
          <p:cNvSpPr/>
          <p:nvPr/>
        </p:nvSpPr>
        <p:spPr>
          <a:xfrm>
            <a:off x="844134" y="4581128"/>
            <a:ext cx="936104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実積報告</a:t>
            </a:r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2518586" y="4581128"/>
            <a:ext cx="936104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確定検査</a:t>
            </a:r>
            <a:endParaRPr kumimoji="1" lang="ja-JP" altLang="en-US" dirty="0"/>
          </a:p>
        </p:txBody>
      </p:sp>
      <p:cxnSp>
        <p:nvCxnSpPr>
          <p:cNvPr id="17" name="カギ線コネクタ 16"/>
          <p:cNvCxnSpPr>
            <a:stCxn id="9" idx="3"/>
            <a:endCxn id="7" idx="1"/>
          </p:cNvCxnSpPr>
          <p:nvPr/>
        </p:nvCxnSpPr>
        <p:spPr>
          <a:xfrm flipH="1">
            <a:off x="838943" y="1616938"/>
            <a:ext cx="7557017" cy="1765206"/>
          </a:xfrm>
          <a:prstGeom prst="bentConnector5">
            <a:avLst>
              <a:gd name="adj1" fmla="val -3025"/>
              <a:gd name="adj2" fmla="val 50000"/>
              <a:gd name="adj3" fmla="val 10302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カギ線コネクタ 18"/>
          <p:cNvCxnSpPr>
            <a:stCxn id="13" idx="3"/>
            <a:endCxn id="14" idx="1"/>
          </p:cNvCxnSpPr>
          <p:nvPr/>
        </p:nvCxnSpPr>
        <p:spPr>
          <a:xfrm flipH="1">
            <a:off x="844134" y="3382144"/>
            <a:ext cx="7534042" cy="1656184"/>
          </a:xfrm>
          <a:prstGeom prst="bentConnector5">
            <a:avLst>
              <a:gd name="adj1" fmla="val -3034"/>
              <a:gd name="adj2" fmla="val 50000"/>
              <a:gd name="adj3" fmla="val 103034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角丸四角形 32"/>
          <p:cNvSpPr/>
          <p:nvPr/>
        </p:nvSpPr>
        <p:spPr>
          <a:xfrm>
            <a:off x="4157551" y="4583505"/>
            <a:ext cx="936104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請求</a:t>
            </a:r>
            <a:endParaRPr kumimoji="1" lang="ja-JP" altLang="en-US" dirty="0"/>
          </a:p>
        </p:txBody>
      </p:sp>
      <p:sp>
        <p:nvSpPr>
          <p:cNvPr id="34" name="角丸四角形 33"/>
          <p:cNvSpPr/>
          <p:nvPr/>
        </p:nvSpPr>
        <p:spPr>
          <a:xfrm>
            <a:off x="5780767" y="4585350"/>
            <a:ext cx="936104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入金</a:t>
            </a:r>
            <a:endParaRPr kumimoji="1" lang="ja-JP" altLang="en-US" dirty="0"/>
          </a:p>
        </p:txBody>
      </p:sp>
      <p:sp>
        <p:nvSpPr>
          <p:cNvPr id="35" name="角丸四角形 34"/>
          <p:cNvSpPr/>
          <p:nvPr/>
        </p:nvSpPr>
        <p:spPr>
          <a:xfrm>
            <a:off x="7439580" y="4585350"/>
            <a:ext cx="936104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事業報告</a:t>
            </a:r>
            <a:endParaRPr kumimoji="1" lang="ja-JP" altLang="en-US" dirty="0"/>
          </a:p>
        </p:txBody>
      </p:sp>
      <p:cxnSp>
        <p:nvCxnSpPr>
          <p:cNvPr id="37" name="直線矢印コネクタ 36"/>
          <p:cNvCxnSpPr>
            <a:stCxn id="3" idx="3"/>
            <a:endCxn id="6" idx="1"/>
          </p:cNvCxnSpPr>
          <p:nvPr/>
        </p:nvCxnSpPr>
        <p:spPr>
          <a:xfrm>
            <a:off x="1780238" y="1616938"/>
            <a:ext cx="7024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>
            <a:stCxn id="6" idx="3"/>
            <a:endCxn id="5" idx="1"/>
          </p:cNvCxnSpPr>
          <p:nvPr/>
        </p:nvCxnSpPr>
        <p:spPr>
          <a:xfrm>
            <a:off x="3418782" y="1616938"/>
            <a:ext cx="7006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>
            <a:stCxn id="8" idx="3"/>
            <a:endCxn id="9" idx="1"/>
          </p:cNvCxnSpPr>
          <p:nvPr/>
        </p:nvCxnSpPr>
        <p:spPr>
          <a:xfrm>
            <a:off x="6755331" y="1616938"/>
            <a:ext cx="7045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>
            <a:stCxn id="5" idx="3"/>
            <a:endCxn id="8" idx="1"/>
          </p:cNvCxnSpPr>
          <p:nvPr/>
        </p:nvCxnSpPr>
        <p:spPr>
          <a:xfrm>
            <a:off x="5055566" y="1616938"/>
            <a:ext cx="7636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>
            <a:stCxn id="7" idx="3"/>
            <a:endCxn id="10" idx="1"/>
          </p:cNvCxnSpPr>
          <p:nvPr/>
        </p:nvCxnSpPr>
        <p:spPr>
          <a:xfrm>
            <a:off x="1775047" y="3382144"/>
            <a:ext cx="7119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>
            <a:stCxn id="11" idx="3"/>
            <a:endCxn id="12" idx="1"/>
          </p:cNvCxnSpPr>
          <p:nvPr/>
        </p:nvCxnSpPr>
        <p:spPr>
          <a:xfrm>
            <a:off x="5079207" y="3382144"/>
            <a:ext cx="7015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>
            <a:stCxn id="10" idx="3"/>
            <a:endCxn id="11" idx="1"/>
          </p:cNvCxnSpPr>
          <p:nvPr/>
        </p:nvCxnSpPr>
        <p:spPr>
          <a:xfrm>
            <a:off x="3423112" y="3382144"/>
            <a:ext cx="71999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>
            <a:stCxn id="12" idx="3"/>
            <a:endCxn id="13" idx="1"/>
          </p:cNvCxnSpPr>
          <p:nvPr/>
        </p:nvCxnSpPr>
        <p:spPr>
          <a:xfrm>
            <a:off x="6716871" y="3382144"/>
            <a:ext cx="72520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>
            <a:stCxn id="14" idx="3"/>
            <a:endCxn id="15" idx="1"/>
          </p:cNvCxnSpPr>
          <p:nvPr/>
        </p:nvCxnSpPr>
        <p:spPr>
          <a:xfrm>
            <a:off x="1780238" y="5038328"/>
            <a:ext cx="7383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直線矢印コネクタ 101"/>
          <p:cNvCxnSpPr>
            <a:stCxn id="15" idx="3"/>
            <a:endCxn id="33" idx="1"/>
          </p:cNvCxnSpPr>
          <p:nvPr/>
        </p:nvCxnSpPr>
        <p:spPr>
          <a:xfrm>
            <a:off x="3454690" y="5038328"/>
            <a:ext cx="702861" cy="23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直線矢印コネクタ 102"/>
          <p:cNvCxnSpPr>
            <a:stCxn id="33" idx="3"/>
            <a:endCxn id="34" idx="1"/>
          </p:cNvCxnSpPr>
          <p:nvPr/>
        </p:nvCxnSpPr>
        <p:spPr>
          <a:xfrm>
            <a:off x="5093655" y="5040705"/>
            <a:ext cx="687112" cy="18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直線矢印コネクタ 103"/>
          <p:cNvCxnSpPr>
            <a:stCxn id="34" idx="3"/>
            <a:endCxn id="35" idx="1"/>
          </p:cNvCxnSpPr>
          <p:nvPr/>
        </p:nvCxnSpPr>
        <p:spPr>
          <a:xfrm>
            <a:off x="6716871" y="5042550"/>
            <a:ext cx="7227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正方形/長方形 112"/>
          <p:cNvSpPr/>
          <p:nvPr/>
        </p:nvSpPr>
        <p:spPr>
          <a:xfrm>
            <a:off x="586651" y="2105834"/>
            <a:ext cx="1529695" cy="2383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</a:rPr>
              <a:t>4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月中旬～</a:t>
            </a:r>
            <a:r>
              <a:rPr kumimoji="1" lang="en-US" altLang="ja-JP" sz="1100" dirty="0" smtClean="0">
                <a:solidFill>
                  <a:schemeClr val="tx1"/>
                </a:solidFill>
              </a:rPr>
              <a:t>5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月下旬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cxnSp>
        <p:nvCxnSpPr>
          <p:cNvPr id="114" name="直線矢印コネクタ 113"/>
          <p:cNvCxnSpPr/>
          <p:nvPr/>
        </p:nvCxnSpPr>
        <p:spPr>
          <a:xfrm>
            <a:off x="1858415" y="5038328"/>
            <a:ext cx="70677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正方形/長方形 115"/>
          <p:cNvSpPr/>
          <p:nvPr/>
        </p:nvSpPr>
        <p:spPr>
          <a:xfrm>
            <a:off x="4157551" y="2108415"/>
            <a:ext cx="900196" cy="2383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6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月下旬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17" name="正方形/長方形 116"/>
          <p:cNvSpPr/>
          <p:nvPr/>
        </p:nvSpPr>
        <p:spPr>
          <a:xfrm>
            <a:off x="833701" y="2686609"/>
            <a:ext cx="900196" cy="2383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東京にて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18" name="正方形/長方形 117"/>
          <p:cNvSpPr/>
          <p:nvPr/>
        </p:nvSpPr>
        <p:spPr>
          <a:xfrm>
            <a:off x="5820131" y="2120782"/>
            <a:ext cx="900196" cy="2383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7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月上旬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19" name="正方形/長方形 118"/>
          <p:cNvSpPr/>
          <p:nvPr/>
        </p:nvSpPr>
        <p:spPr>
          <a:xfrm>
            <a:off x="7473078" y="2108415"/>
            <a:ext cx="900196" cy="2383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7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月上旬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873726" y="3870020"/>
            <a:ext cx="900196" cy="2383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7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月上旬～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21" name="正方形/長方形 120"/>
          <p:cNvSpPr/>
          <p:nvPr/>
        </p:nvSpPr>
        <p:spPr>
          <a:xfrm>
            <a:off x="2522916" y="3876165"/>
            <a:ext cx="900196" cy="2383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8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月上旬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22" name="正方形/長方形 121"/>
          <p:cNvSpPr/>
          <p:nvPr/>
        </p:nvSpPr>
        <p:spPr>
          <a:xfrm>
            <a:off x="4167067" y="3876165"/>
            <a:ext cx="900196" cy="2383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8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月上旬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23" name="正方形/長方形 122"/>
          <p:cNvSpPr/>
          <p:nvPr/>
        </p:nvSpPr>
        <p:spPr>
          <a:xfrm>
            <a:off x="5820131" y="3860534"/>
            <a:ext cx="900196" cy="2383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8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月中旬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24" name="正方形/長方形 123"/>
          <p:cNvSpPr/>
          <p:nvPr/>
        </p:nvSpPr>
        <p:spPr>
          <a:xfrm>
            <a:off x="7477980" y="3870020"/>
            <a:ext cx="918198" cy="2383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8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月下旬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25" name="正方形/長方形 124"/>
          <p:cNvSpPr/>
          <p:nvPr/>
        </p:nvSpPr>
        <p:spPr>
          <a:xfrm>
            <a:off x="7442072" y="2564905"/>
            <a:ext cx="936104" cy="3600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支払まで　　　　　　</a:t>
            </a:r>
            <a:r>
              <a:rPr lang="en-US" altLang="ja-JP" sz="1100" dirty="0" smtClean="0">
                <a:solidFill>
                  <a:schemeClr val="tx1"/>
                </a:solidFill>
              </a:rPr>
              <a:t>1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月</a:t>
            </a:r>
            <a:r>
              <a:rPr kumimoji="1" lang="en-US" altLang="ja-JP" sz="1100" dirty="0" smtClean="0">
                <a:solidFill>
                  <a:schemeClr val="tx1"/>
                </a:solidFill>
              </a:rPr>
              <a:t>31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日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755576" y="5520494"/>
            <a:ext cx="1102838" cy="2383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</a:rPr>
              <a:t>2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月</a:t>
            </a:r>
            <a:r>
              <a:rPr kumimoji="1" lang="en-US" altLang="ja-JP" sz="1100" dirty="0" smtClean="0">
                <a:solidFill>
                  <a:schemeClr val="tx1"/>
                </a:solidFill>
              </a:rPr>
              <a:t>10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日まで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27" name="正方形/長方形 126"/>
          <p:cNvSpPr/>
          <p:nvPr/>
        </p:nvSpPr>
        <p:spPr>
          <a:xfrm>
            <a:off x="2439293" y="5520494"/>
            <a:ext cx="1102838" cy="2383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必要に応じて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28" name="正方形/長方形 127"/>
          <p:cNvSpPr/>
          <p:nvPr/>
        </p:nvSpPr>
        <p:spPr>
          <a:xfrm>
            <a:off x="5718810" y="5537814"/>
            <a:ext cx="1102838" cy="2383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～</a:t>
            </a:r>
            <a:r>
              <a:rPr kumimoji="1" lang="en-US" altLang="ja-JP" sz="1100" dirty="0" smtClean="0">
                <a:solidFill>
                  <a:schemeClr val="tx1"/>
                </a:solidFill>
              </a:rPr>
              <a:t>3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月</a:t>
            </a:r>
            <a:r>
              <a:rPr kumimoji="1" lang="en-US" altLang="ja-JP" sz="1100" dirty="0" smtClean="0">
                <a:solidFill>
                  <a:schemeClr val="tx1"/>
                </a:solidFill>
              </a:rPr>
              <a:t>31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日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29" name="正方形/長方形 128"/>
          <p:cNvSpPr/>
          <p:nvPr/>
        </p:nvSpPr>
        <p:spPr>
          <a:xfrm>
            <a:off x="7477979" y="5544272"/>
            <a:ext cx="918199" cy="2383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</a:rPr>
              <a:t>3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年間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30" name="正方形/長方形 129"/>
          <p:cNvSpPr/>
          <p:nvPr/>
        </p:nvSpPr>
        <p:spPr>
          <a:xfrm>
            <a:off x="2389522" y="2108415"/>
            <a:ext cx="1174293" cy="2383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な　し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84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"/>
    </mc:Choice>
    <mc:Fallback xmlns="">
      <p:transition spd="slow" advTm="178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2697</TotalTime>
  <Words>347</Words>
  <Application>Microsoft Office PowerPoint</Application>
  <PresentationFormat>画面に合わせる (4:3)</PresentationFormat>
  <Paragraphs>103</Paragraphs>
  <Slides>12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ビジネス</vt:lpstr>
      <vt:lpstr>　         御中　</vt:lpstr>
      <vt:lpstr>～Ⅰ.ネット・ゼロ・エネルギー・ビル（ZEB）について～</vt:lpstr>
      <vt:lpstr>➋ZEBへのアプローチ</vt:lpstr>
      <vt:lpstr>❸まずはZEB Readyから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❽募申請等の流れ </vt:lpstr>
      <vt:lpstr>❾複数年事業の事業イメージ </vt:lpstr>
      <vt:lpstr>～Ⅵ事業スキーム～</vt:lpstr>
      <vt:lpstr>PowerPoint プレゼンテーション</vt:lpstr>
    </vt:vector>
  </TitlesOfParts>
  <Company>琉球物流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琉球物流</dc:creator>
  <cp:lastModifiedBy>user</cp:lastModifiedBy>
  <cp:revision>165</cp:revision>
  <cp:lastPrinted>2018-03-12T01:54:52Z</cp:lastPrinted>
  <dcterms:created xsi:type="dcterms:W3CDTF">2015-02-03T23:46:57Z</dcterms:created>
  <dcterms:modified xsi:type="dcterms:W3CDTF">2018-11-14T01:38:33Z</dcterms:modified>
</cp:coreProperties>
</file>