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7" r:id="rId3"/>
    <p:sldId id="268" r:id="rId4"/>
    <p:sldId id="267" r:id="rId5"/>
    <p:sldId id="258" r:id="rId6"/>
    <p:sldId id="259" r:id="rId7"/>
    <p:sldId id="260" r:id="rId8"/>
    <p:sldId id="265" r:id="rId9"/>
    <p:sldId id="266" r:id="rId10"/>
    <p:sldId id="269" r:id="rId11"/>
    <p:sldId id="272" r:id="rId1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75" autoAdjust="0"/>
    <p:restoredTop sz="94680" autoAdjust="0"/>
  </p:normalViewPr>
  <p:slideViewPr>
    <p:cSldViewPr>
      <p:cViewPr varScale="1">
        <p:scale>
          <a:sx n="93" d="100"/>
          <a:sy n="93" d="100"/>
        </p:scale>
        <p:origin x="-18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44"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r>
              <a:rPr kumimoji="1" lang="ja-JP" altLang="en-US"/>
              <a:t>照明の</a:t>
            </a:r>
            <a:r>
              <a:rPr kumimoji="1" lang="en-US" altLang="ja-JP"/>
              <a:t>LED</a:t>
            </a:r>
            <a:r>
              <a:rPr kumimoji="1" lang="ja-JP" altLang="en-US"/>
              <a:t>化のご提案</a:t>
            </a:r>
          </a:p>
        </p:txBody>
      </p:sp>
      <p:sp>
        <p:nvSpPr>
          <p:cNvPr id="3" name="日付プレースホルダー 2"/>
          <p:cNvSpPr>
            <a:spLocks noGrp="1"/>
          </p:cNvSpPr>
          <p:nvPr>
            <p:ph type="dt" sz="quarter" idx="1"/>
          </p:nvPr>
        </p:nvSpPr>
        <p:spPr>
          <a:xfrm>
            <a:off x="3854940" y="1"/>
            <a:ext cx="2949099" cy="496967"/>
          </a:xfrm>
          <a:prstGeom prst="rect">
            <a:avLst/>
          </a:prstGeom>
        </p:spPr>
        <p:txBody>
          <a:bodyPr vert="horz" lIns="91440" tIns="45720" rIns="91440" bIns="45720" rtlCol="0"/>
          <a:lstStyle>
            <a:lvl1pPr algn="r">
              <a:defRPr sz="1200"/>
            </a:lvl1pPr>
          </a:lstStyle>
          <a:p>
            <a:fld id="{52370A25-000A-46CA-AC9E-2744640B1319}" type="datetimeFigureOut">
              <a:rPr kumimoji="1" lang="ja-JP" altLang="en-US" smtClean="0"/>
              <a:pPr/>
              <a:t>2019/10/29</a:t>
            </a:fld>
            <a:endParaRPr kumimoji="1" lang="ja-JP" altLang="en-US"/>
          </a:p>
        </p:txBody>
      </p:sp>
      <p:sp>
        <p:nvSpPr>
          <p:cNvPr id="4" name="フッター プレースホルダー 3"/>
          <p:cNvSpPr>
            <a:spLocks noGrp="1"/>
          </p:cNvSpPr>
          <p:nvPr>
            <p:ph type="ftr" sz="quarter" idx="2"/>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6967"/>
          </a:xfrm>
          <a:prstGeom prst="rect">
            <a:avLst/>
          </a:prstGeom>
        </p:spPr>
        <p:txBody>
          <a:bodyPr vert="horz" lIns="91440" tIns="45720" rIns="91440" bIns="45720" rtlCol="0" anchor="b"/>
          <a:lstStyle>
            <a:lvl1pPr algn="r">
              <a:defRPr sz="1200"/>
            </a:lvl1pPr>
          </a:lstStyle>
          <a:p>
            <a:fld id="{6C78BFC4-EC09-406C-91B1-B5C281BD68D6}" type="slidenum">
              <a:rPr kumimoji="1" lang="ja-JP" altLang="en-US" smtClean="0"/>
              <a:pPr/>
              <a:t>‹#›</a:t>
            </a:fld>
            <a:endParaRPr kumimoji="1" lang="ja-JP" altLang="en-US"/>
          </a:p>
        </p:txBody>
      </p:sp>
    </p:spTree>
    <p:extLst>
      <p:ext uri="{BB962C8B-B14F-4D97-AF65-F5344CB8AC3E}">
        <p14:creationId xmlns:p14="http://schemas.microsoft.com/office/powerpoint/2010/main" val="19618291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r>
              <a:rPr kumimoji="1" lang="ja-JP" altLang="en-US"/>
              <a:t>照明の</a:t>
            </a:r>
            <a:r>
              <a:rPr kumimoji="1" lang="en-US" altLang="ja-JP"/>
              <a:t>LED</a:t>
            </a:r>
            <a:r>
              <a:rPr kumimoji="1" lang="ja-JP" altLang="en-US"/>
              <a:t>化のご提案</a:t>
            </a:r>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EEE3CB83-B956-4E77-9B55-CD227E239709}" type="datetimeFigureOut">
              <a:rPr kumimoji="1" lang="ja-JP" altLang="en-US" smtClean="0"/>
              <a:pPr/>
              <a:t>2019/10/29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5"/>
            <a:ext cx="544449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A08577CC-3C64-4D6E-A64E-E5AB5DCC8E9B}" type="slidenum">
              <a:rPr kumimoji="1" lang="ja-JP" altLang="en-US" smtClean="0"/>
              <a:pPr/>
              <a:t>‹#›</a:t>
            </a:fld>
            <a:endParaRPr kumimoji="1" lang="ja-JP" altLang="en-US"/>
          </a:p>
        </p:txBody>
      </p:sp>
    </p:spTree>
    <p:extLst>
      <p:ext uri="{BB962C8B-B14F-4D97-AF65-F5344CB8AC3E}">
        <p14:creationId xmlns:p14="http://schemas.microsoft.com/office/powerpoint/2010/main" val="13432941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8577CC-3C64-4D6E-A64E-E5AB5DCC8E9B}" type="slidenum">
              <a:rPr kumimoji="1" lang="ja-JP" altLang="en-US" smtClean="0"/>
              <a:pPr/>
              <a:t>2</a:t>
            </a:fld>
            <a:endParaRPr kumimoji="1" lang="ja-JP" altLang="en-US"/>
          </a:p>
        </p:txBody>
      </p:sp>
      <p:sp>
        <p:nvSpPr>
          <p:cNvPr id="5" name="ヘッダー プレースホルダー 4"/>
          <p:cNvSpPr>
            <a:spLocks noGrp="1"/>
          </p:cNvSpPr>
          <p:nvPr>
            <p:ph type="hdr" sz="quarter" idx="11"/>
          </p:nvPr>
        </p:nvSpPr>
        <p:spPr/>
        <p:txBody>
          <a:bodyPr/>
          <a:lstStyle/>
          <a:p>
            <a:r>
              <a:rPr kumimoji="1" lang="ja-JP" altLang="en-US"/>
              <a:t>照明の</a:t>
            </a:r>
            <a:r>
              <a:rPr kumimoji="1" lang="en-US" altLang="ja-JP"/>
              <a:t>LED</a:t>
            </a:r>
            <a:r>
              <a:rPr kumimoji="1" lang="ja-JP" altLang="en-US"/>
              <a:t>化のご提案</a:t>
            </a:r>
          </a:p>
        </p:txBody>
      </p:sp>
    </p:spTree>
    <p:extLst>
      <p:ext uri="{BB962C8B-B14F-4D97-AF65-F5344CB8AC3E}">
        <p14:creationId xmlns:p14="http://schemas.microsoft.com/office/powerpoint/2010/main" val="593140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kumimoji="1" lang="ja-JP" altLang="en-US"/>
              <a:t>照明の</a:t>
            </a:r>
            <a:r>
              <a:rPr kumimoji="1" lang="en-US" altLang="ja-JP"/>
              <a:t>LED</a:t>
            </a:r>
            <a:r>
              <a:rPr kumimoji="1" lang="ja-JP" altLang="en-US"/>
              <a:t>化のご提案</a:t>
            </a:r>
          </a:p>
        </p:txBody>
      </p:sp>
      <p:sp>
        <p:nvSpPr>
          <p:cNvPr id="5" name="スライド番号プレースホルダ 4"/>
          <p:cNvSpPr>
            <a:spLocks noGrp="1"/>
          </p:cNvSpPr>
          <p:nvPr>
            <p:ph type="sldNum" sz="quarter" idx="11"/>
          </p:nvPr>
        </p:nvSpPr>
        <p:spPr/>
        <p:txBody>
          <a:bodyPr/>
          <a:lstStyle/>
          <a:p>
            <a:fld id="{A08577CC-3C64-4D6E-A64E-E5AB5DCC8E9B}"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64F50B3A-8153-4EC5-9D21-9A828F3C5519}" type="datetime1">
              <a:rPr kumimoji="1" lang="ja-JP" altLang="en-US" smtClean="0"/>
              <a:pPr/>
              <a:t>2019/10/29</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D7A425F0-7183-4FDA-90ED-D407D088D75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30EBDDE-ED43-42CB-90D1-A5459612A914}" type="datetime1">
              <a:rPr kumimoji="1" lang="ja-JP" altLang="en-US" smtClean="0"/>
              <a:pPr/>
              <a:t>2019/10/29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30EBDDE-ED43-42CB-90D1-A5459612A914}" type="datetime1">
              <a:rPr kumimoji="1" lang="ja-JP" altLang="en-US" smtClean="0"/>
              <a:pPr/>
              <a:t>2019/10/29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8B05B70D-D513-4AE6-BFA7-52445BEBD4DA}" type="datetime1">
              <a:rPr kumimoji="1" lang="ja-JP" altLang="en-US" smtClean="0"/>
              <a:pPr/>
              <a:t>2019/10/29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DFB8337C-6E65-4714-8A35-22460694A748}" type="datetime1">
              <a:rPr kumimoji="1" lang="ja-JP" altLang="en-US" smtClean="0"/>
              <a:pPr/>
              <a:t>2019/10/29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3D767F4C-D01E-4078-BEDA-5570C8B2158F}" type="datetime1">
              <a:rPr kumimoji="1" lang="ja-JP" altLang="en-US" smtClean="0"/>
              <a:pPr/>
              <a:t>2019/10/29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65071DA7-4E28-46E9-9108-E46C564D0662}" type="datetime1">
              <a:rPr kumimoji="1" lang="ja-JP" altLang="en-US" smtClean="0"/>
              <a:pPr/>
              <a:t>2019/10/29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394C15E8-DBEC-4DAF-BDFD-E036B3D5DE83}" type="datetime1">
              <a:rPr kumimoji="1" lang="ja-JP" altLang="en-US" smtClean="0"/>
              <a:pPr/>
              <a:t>2019/10/29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1C20AF-A065-4603-ABB8-D079B1FBA775}" type="datetime1">
              <a:rPr kumimoji="1" lang="ja-JP" altLang="en-US" smtClean="0"/>
              <a:pPr/>
              <a:t>2019/10/29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p>
            <a:fld id="{430EBDDE-ED43-42CB-90D1-A5459612A914}" type="datetime1">
              <a:rPr kumimoji="1" lang="ja-JP" altLang="en-US" smtClean="0"/>
              <a:pPr/>
              <a:t>2019/10/29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A425F0-7183-4FDA-90ED-D407D088D755}"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1E246D36-3DCA-44EA-BEF6-C17FF96C330D}" type="datetime1">
              <a:rPr kumimoji="1" lang="ja-JP" altLang="en-US" smtClean="0"/>
              <a:pPr/>
              <a:t>2019/10/29</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D7A425F0-7183-4FDA-90ED-D407D088D755}"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0EBDDE-ED43-42CB-90D1-A5459612A914}" type="datetime1">
              <a:rPr kumimoji="1" lang="ja-JP" altLang="en-US" smtClean="0"/>
              <a:pPr/>
              <a:t>2019/10/29</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A425F0-7183-4FDA-90ED-D407D088D75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88640"/>
            <a:ext cx="4824536" cy="1024880"/>
          </a:xfrm>
        </p:spPr>
        <p:txBody>
          <a:bodyPr>
            <a:normAutofit fontScale="90000"/>
          </a:bodyPr>
          <a:lstStyle/>
          <a:p>
            <a:pPr algn="ctr"/>
            <a:r>
              <a:rPr lang="ja-JP" altLang="en-US" sz="2800" u="sng" dirty="0"/>
              <a:t>　</a:t>
            </a: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en-US" altLang="ja-JP" sz="2800" u="sng" dirty="0"/>
              <a:t/>
            </a:r>
            <a:br>
              <a:rPr lang="en-US" altLang="ja-JP" sz="2800" u="sng" dirty="0"/>
            </a:br>
            <a:r>
              <a:rPr lang="ja-JP" altLang="en-US" sz="2800" u="sng" dirty="0"/>
              <a:t>御中</a:t>
            </a:r>
            <a:r>
              <a:rPr kumimoji="1" lang="ja-JP" altLang="en-US" dirty="0"/>
              <a:t>　</a:t>
            </a:r>
          </a:p>
        </p:txBody>
      </p:sp>
      <p:sp>
        <p:nvSpPr>
          <p:cNvPr id="3" name="サブタイトル 2"/>
          <p:cNvSpPr>
            <a:spLocks noGrp="1"/>
          </p:cNvSpPr>
          <p:nvPr>
            <p:ph type="subTitle" idx="1"/>
          </p:nvPr>
        </p:nvSpPr>
        <p:spPr>
          <a:xfrm>
            <a:off x="2270421" y="2852936"/>
            <a:ext cx="6172200" cy="2304256"/>
          </a:xfrm>
        </p:spPr>
        <p:txBody>
          <a:bodyPr>
            <a:normAutofit fontScale="55000" lnSpcReduction="20000"/>
          </a:bodyPr>
          <a:lstStyle/>
          <a:p>
            <a:pPr algn="ctr"/>
            <a:endParaRPr kumimoji="1" lang="en-US" altLang="ja-JP" sz="2800" dirty="0"/>
          </a:p>
          <a:p>
            <a:pPr algn="ctr"/>
            <a:endParaRPr lang="en-US" altLang="ja-JP" dirty="0"/>
          </a:p>
          <a:p>
            <a:pPr algn="ctr"/>
            <a:endParaRPr lang="en-US" altLang="ja-JP" dirty="0"/>
          </a:p>
          <a:p>
            <a:pPr algn="ctr"/>
            <a:endParaRPr lang="en-US" altLang="ja-JP" dirty="0"/>
          </a:p>
          <a:p>
            <a:pPr algn="ctr"/>
            <a:endParaRPr lang="en-US" altLang="ja-JP" dirty="0"/>
          </a:p>
          <a:p>
            <a:pPr algn="ctr"/>
            <a:endParaRPr lang="en-US" altLang="ja-JP" dirty="0"/>
          </a:p>
          <a:p>
            <a:pPr algn="ctr"/>
            <a:endParaRPr kumimoji="1" lang="en-US" altLang="ja-JP" dirty="0"/>
          </a:p>
          <a:p>
            <a:pPr algn="r"/>
            <a:endParaRPr lang="en-US" altLang="ja-JP" dirty="0"/>
          </a:p>
          <a:p>
            <a:pPr algn="r"/>
            <a:r>
              <a:rPr kumimoji="1" lang="ja-JP" altLang="en-US" dirty="0"/>
              <a:t>　２０１</a:t>
            </a:r>
            <a:r>
              <a:rPr lang="en-US" altLang="ja-JP" dirty="0"/>
              <a:t>9</a:t>
            </a:r>
            <a:r>
              <a:rPr kumimoji="1" lang="ja-JP" altLang="en-US" dirty="0"/>
              <a:t>年</a:t>
            </a:r>
            <a:r>
              <a:rPr lang="en-US" altLang="ja-JP" dirty="0"/>
              <a:t>10</a:t>
            </a:r>
            <a:r>
              <a:rPr kumimoji="1" lang="ja-JP" altLang="en-US" dirty="0"/>
              <a:t>月</a:t>
            </a:r>
            <a:r>
              <a:rPr lang="en-US" altLang="ja-JP" dirty="0"/>
              <a:t>23</a:t>
            </a:r>
            <a:r>
              <a:rPr kumimoji="1" lang="ja-JP" altLang="en-US" dirty="0"/>
              <a:t>日　　　　　　　　　　　　　　</a:t>
            </a:r>
            <a:endParaRPr kumimoji="1" lang="en-US" altLang="ja-JP" dirty="0"/>
          </a:p>
          <a:p>
            <a:pPr algn="ctr"/>
            <a:endParaRPr kumimoji="1" lang="ja-JP" altLang="en-US" dirty="0"/>
          </a:p>
        </p:txBody>
      </p:sp>
      <p:sp>
        <p:nvSpPr>
          <p:cNvPr id="4" name="角丸四角形 3">
            <a:extLst>
              <a:ext uri="{FF2B5EF4-FFF2-40B4-BE49-F238E27FC236}">
                <a16:creationId xmlns:a16="http://schemas.microsoft.com/office/drawing/2014/main" xmlns="" id="{00000000-0008-0000-0000-000002000000}"/>
              </a:ext>
            </a:extLst>
          </p:cNvPr>
          <p:cNvSpPr/>
          <p:nvPr/>
        </p:nvSpPr>
        <p:spPr>
          <a:xfrm>
            <a:off x="1043608" y="1484785"/>
            <a:ext cx="7408571" cy="1512168"/>
          </a:xfrm>
          <a:prstGeom prst="roundRect">
            <a:avLst>
              <a:gd name="adj" fmla="val 0"/>
            </a:avLst>
          </a:prstGeom>
          <a:ln/>
        </p:spPr>
        <p:style>
          <a:lnRef idx="1">
            <a:schemeClr val="accent4"/>
          </a:lnRef>
          <a:fillRef idx="2">
            <a:schemeClr val="accent4"/>
          </a:fillRef>
          <a:effectRef idx="1">
            <a:schemeClr val="accent4"/>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2400" b="1" dirty="0">
                <a:solidFill>
                  <a:srgbClr val="FF0000"/>
                </a:solidFill>
              </a:rPr>
              <a:t>環　境　省</a:t>
            </a:r>
            <a:r>
              <a:rPr kumimoji="1" lang="ja-JP" altLang="en-US" sz="2000" b="1" dirty="0"/>
              <a:t>　　　　　　　　　　　　　　　　　　　　　　　　　　　　　　　　　　　　　　　　　　　　　　　　　　　　　</a:t>
            </a:r>
            <a:r>
              <a:rPr kumimoji="1" lang="en-US" altLang="ja-JP" sz="2000" b="1" dirty="0"/>
              <a:t>ZEB</a:t>
            </a:r>
            <a:r>
              <a:rPr kumimoji="1" lang="ja-JP" altLang="en-US" sz="2000" b="1" dirty="0"/>
              <a:t>実現に向けた先進的省エネルギー建築物実証事業</a:t>
            </a:r>
            <a:endParaRPr kumimoji="1" lang="ja-JP" altLang="en-US" sz="2400" b="1" dirty="0">
              <a:solidFill>
                <a:sysClr val="windowText" lastClr="000000"/>
              </a:solidFill>
            </a:endParaRPr>
          </a:p>
        </p:txBody>
      </p:sp>
      <p:sp>
        <p:nvSpPr>
          <p:cNvPr id="5" name="Text Box 5"/>
          <p:cNvSpPr txBox="1">
            <a:spLocks noChangeArrowheads="1"/>
          </p:cNvSpPr>
          <p:nvPr/>
        </p:nvSpPr>
        <p:spPr bwMode="auto">
          <a:xfrm>
            <a:off x="1691680" y="3501008"/>
            <a:ext cx="6456270" cy="864096"/>
          </a:xfrm>
          <a:prstGeom prst="rect">
            <a:avLst/>
          </a:prstGeom>
          <a:noFill/>
          <a:ln w="9525">
            <a:solidFill>
              <a:srgbClr val="000000"/>
            </a:solidFill>
            <a:miter lim="800000"/>
            <a:headEnd/>
            <a:tailEnd/>
          </a:ln>
        </p:spPr>
        <p:txBody>
          <a:bodyPr wrap="square" lIns="27432"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400" i="0" u="none" strike="noStrike" baseline="0" dirty="0">
                <a:solidFill>
                  <a:srgbClr val="000000"/>
                </a:solidFill>
                <a:latin typeface="ＭＳ Ｐゴシック"/>
              </a:rPr>
              <a:t>この補助金は</a:t>
            </a:r>
            <a:r>
              <a:rPr lang="en-US" altLang="ja-JP" sz="1400" dirty="0"/>
              <a:t>ZEB</a:t>
            </a:r>
            <a:r>
              <a:rPr lang="ja-JP" altLang="en-US" sz="1400" dirty="0"/>
              <a:t>実現に向けた先進的省エネルギー建築物実証事業</a:t>
            </a:r>
            <a:r>
              <a:rPr lang="ja-JP" altLang="en-US" sz="1400" i="0" u="none" strike="noStrike" baseline="0" dirty="0">
                <a:solidFill>
                  <a:srgbClr val="000000"/>
                </a:solidFill>
                <a:latin typeface="ＭＳ Ｐゴシック"/>
              </a:rPr>
              <a:t>と言い環境省が行い静岡県環境資源協会が執行機関となり行う補助事業です。</a:t>
            </a:r>
          </a:p>
        </p:txBody>
      </p:sp>
      <p:pic>
        <p:nvPicPr>
          <p:cNvPr id="6" name="図 5" descr="http://www.nonrisk.co.jp/image18.gif">
            <a:extLst>
              <a:ext uri="{FF2B5EF4-FFF2-40B4-BE49-F238E27FC236}">
                <a16:creationId xmlns:a16="http://schemas.microsoft.com/office/drawing/2014/main" xmlns="" id="{00000000-0008-0000-0000-00001E000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968095"/>
            <a:ext cx="2459455" cy="615763"/>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5661248"/>
            <a:ext cx="937174" cy="11619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6147"/>
    </mc:Choice>
    <mc:Fallback xmlns="">
      <p:transition spd="slow" advTm="614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normAutofit/>
          </a:bodyPr>
          <a:lstStyle/>
          <a:p>
            <a:r>
              <a:rPr kumimoji="1" lang="ja-JP" altLang="en-US" sz="2400" dirty="0"/>
              <a:t>～</a:t>
            </a:r>
            <a:r>
              <a:rPr kumimoji="1" lang="en-US" altLang="ja-JP" sz="2400" dirty="0"/>
              <a:t>Ⅵ</a:t>
            </a:r>
            <a:r>
              <a:rPr lang="ja-JP" altLang="en-US" sz="2400" dirty="0"/>
              <a:t>事業スキーム～</a:t>
            </a:r>
            <a:endParaRPr kumimoji="1" lang="ja-JP" altLang="en-US" sz="2400" dirty="0"/>
          </a:p>
        </p:txBody>
      </p:sp>
      <p:sp>
        <p:nvSpPr>
          <p:cNvPr id="20" name="正方形/長方形 19">
            <a:extLst>
              <a:ext uri="{FF2B5EF4-FFF2-40B4-BE49-F238E27FC236}">
                <a16:creationId xmlns:a16="http://schemas.microsoft.com/office/drawing/2014/main" xmlns="" id="{00000000-0008-0000-0000-00001F000000}"/>
              </a:ext>
            </a:extLst>
          </p:cNvPr>
          <p:cNvSpPr/>
          <p:nvPr/>
        </p:nvSpPr>
        <p:spPr bwMode="auto">
          <a:xfrm>
            <a:off x="3968750" y="19105563"/>
            <a:ext cx="1495425" cy="238125"/>
          </a:xfrm>
          <a:prstGeom prst="rect">
            <a:avLst/>
          </a:prstGeom>
          <a:noFill/>
          <a:ln w="9525" algn="ctr">
            <a:noFill/>
            <a:miter lim="800000"/>
            <a:headEnd/>
            <a:tailEnd/>
          </a:ln>
          <a:effectLst/>
        </p:spPr>
        <p:txBody>
          <a:bodyPr wrap="square" lIns="27432" tIns="18288" rIns="0" bIns="18288" rtlCol="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endParaRPr kumimoji="1" lang="ja-JP" altLang="en-US" sz="1000" b="0" i="0" u="none" strike="noStrike" baseline="0">
              <a:solidFill>
                <a:srgbClr val="000000"/>
              </a:solidFill>
              <a:latin typeface="ＭＳ Ｐゴシック"/>
              <a:ea typeface="ＭＳ Ｐゴシック"/>
            </a:endParaRPr>
          </a:p>
        </p:txBody>
      </p:sp>
      <p:sp>
        <p:nvSpPr>
          <p:cNvPr id="21" name="正方形/長方形 20"/>
          <p:cNvSpPr/>
          <p:nvPr/>
        </p:nvSpPr>
        <p:spPr>
          <a:xfrm>
            <a:off x="3503935" y="1556792"/>
            <a:ext cx="4668465" cy="9144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新築</a:t>
            </a:r>
            <a:r>
              <a:rPr kumimoji="1" lang="en-US" altLang="ja-JP" dirty="0"/>
              <a:t>10000</a:t>
            </a:r>
            <a:r>
              <a:rPr kumimoji="1" lang="ja-JP" altLang="en-US" dirty="0"/>
              <a:t>㎡未満</a:t>
            </a:r>
            <a:endParaRPr kumimoji="1" lang="en-US" altLang="ja-JP" dirty="0"/>
          </a:p>
          <a:p>
            <a:pPr algn="ctr"/>
            <a:r>
              <a:rPr kumimoji="1" lang="ja-JP" altLang="en-US" dirty="0"/>
              <a:t>既築</a:t>
            </a:r>
            <a:r>
              <a:rPr kumimoji="1" lang="en-US" altLang="ja-JP" dirty="0"/>
              <a:t>2000</a:t>
            </a:r>
            <a:r>
              <a:rPr kumimoji="1" lang="ja-JP" altLang="en-US" dirty="0"/>
              <a:t>㎡未満</a:t>
            </a:r>
          </a:p>
        </p:txBody>
      </p:sp>
      <p:sp>
        <p:nvSpPr>
          <p:cNvPr id="25" name="正方形/長方形 24"/>
          <p:cNvSpPr/>
          <p:nvPr/>
        </p:nvSpPr>
        <p:spPr>
          <a:xfrm>
            <a:off x="1408323" y="1547446"/>
            <a:ext cx="586953" cy="483388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t>（一社）静岡県環境資源協会</a:t>
            </a:r>
          </a:p>
        </p:txBody>
      </p:sp>
      <p:sp>
        <p:nvSpPr>
          <p:cNvPr id="26" name="正方形/長方形 25"/>
          <p:cNvSpPr/>
          <p:nvPr/>
        </p:nvSpPr>
        <p:spPr>
          <a:xfrm>
            <a:off x="339837" y="2521314"/>
            <a:ext cx="586953" cy="288614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t>環　境　省</a:t>
            </a:r>
          </a:p>
        </p:txBody>
      </p:sp>
      <p:sp>
        <p:nvSpPr>
          <p:cNvPr id="27" name="正方形/長方形 26"/>
          <p:cNvSpPr/>
          <p:nvPr/>
        </p:nvSpPr>
        <p:spPr>
          <a:xfrm>
            <a:off x="2606678" y="4965817"/>
            <a:ext cx="2457450" cy="542973"/>
          </a:xfrm>
          <a:prstGeom prst="rect">
            <a:avLst/>
          </a:prstGeom>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kumimoji="1" lang="ja-JP" altLang="en-US" sz="1400" dirty="0"/>
              <a:t>（</a:t>
            </a:r>
            <a:r>
              <a:rPr kumimoji="1" lang="en-US" altLang="ja-JP" sz="1400" dirty="0"/>
              <a:t>ZEB</a:t>
            </a:r>
            <a:r>
              <a:rPr kumimoji="1" lang="ja-JP" altLang="en-US" sz="1400" dirty="0"/>
              <a:t>プランナー）</a:t>
            </a:r>
            <a:endParaRPr kumimoji="1" lang="en-US" altLang="ja-JP" sz="1400" dirty="0"/>
          </a:p>
          <a:p>
            <a:pPr algn="ctr"/>
            <a:r>
              <a:rPr lang="ja-JP" altLang="en-US" sz="1400" dirty="0"/>
              <a:t>沖縄</a:t>
            </a:r>
            <a:r>
              <a:rPr lang="en-US" altLang="ja-JP" sz="1400" dirty="0"/>
              <a:t>CO2</a:t>
            </a:r>
            <a:r>
              <a:rPr lang="ja-JP" altLang="en-US" sz="1400" dirty="0"/>
              <a:t>削減推進協議会</a:t>
            </a:r>
            <a:endParaRPr kumimoji="1" lang="ja-JP" altLang="en-US" sz="1400" dirty="0"/>
          </a:p>
        </p:txBody>
      </p:sp>
      <p:sp>
        <p:nvSpPr>
          <p:cNvPr id="28" name="正方形/長方形 27"/>
          <p:cNvSpPr/>
          <p:nvPr/>
        </p:nvSpPr>
        <p:spPr>
          <a:xfrm>
            <a:off x="6739440" y="4965817"/>
            <a:ext cx="2153040" cy="542973"/>
          </a:xfrm>
          <a:prstGeom prst="rect">
            <a:avLst/>
          </a:prstGeom>
          <a:ln/>
        </p:spPr>
        <p:style>
          <a:lnRef idx="1">
            <a:schemeClr val="accent1"/>
          </a:lnRef>
          <a:fillRef idx="2">
            <a:schemeClr val="accent1"/>
          </a:fillRef>
          <a:effectRef idx="1">
            <a:schemeClr val="accent1"/>
          </a:effectRef>
          <a:fontRef idx="minor">
            <a:schemeClr val="dk1"/>
          </a:fontRef>
        </p:style>
        <p:txBody>
          <a:bodyPr vert="horz" rtlCol="0" anchor="ctr"/>
          <a:lstStyle/>
          <a:p>
            <a:pPr algn="ctr"/>
            <a:r>
              <a:rPr kumimoji="1" lang="ja-JP" altLang="en-US" sz="1400" dirty="0"/>
              <a:t>建築・設備　　　　　　　　　　工事会社</a:t>
            </a:r>
          </a:p>
        </p:txBody>
      </p:sp>
      <p:cxnSp>
        <p:nvCxnSpPr>
          <p:cNvPr id="29" name="直線矢印コネクタ 28"/>
          <p:cNvCxnSpPr>
            <a:cxnSpLocks/>
            <a:stCxn id="27" idx="3"/>
            <a:endCxn id="28" idx="1"/>
          </p:cNvCxnSpPr>
          <p:nvPr/>
        </p:nvCxnSpPr>
        <p:spPr>
          <a:xfrm>
            <a:off x="5064128" y="5237304"/>
            <a:ext cx="167531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168" name="正方形/長方形 7167"/>
          <p:cNvSpPr/>
          <p:nvPr/>
        </p:nvSpPr>
        <p:spPr>
          <a:xfrm>
            <a:off x="5155264" y="4832144"/>
            <a:ext cx="1584176" cy="574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ZEB</a:t>
            </a:r>
            <a:r>
              <a:rPr kumimoji="1" lang="ja-JP" altLang="en-US" sz="1200" dirty="0">
                <a:solidFill>
                  <a:schemeClr val="tx1"/>
                </a:solidFill>
              </a:rPr>
              <a:t>化を提示</a:t>
            </a:r>
          </a:p>
        </p:txBody>
      </p:sp>
      <p:cxnSp>
        <p:nvCxnSpPr>
          <p:cNvPr id="7170" name="カギ線コネクタ 7169"/>
          <p:cNvCxnSpPr>
            <a:cxnSpLocks/>
            <a:stCxn id="28" idx="0"/>
            <a:endCxn id="21" idx="2"/>
          </p:cNvCxnSpPr>
          <p:nvPr/>
        </p:nvCxnSpPr>
        <p:spPr>
          <a:xfrm rot="16200000" flipV="1">
            <a:off x="5579752" y="2729609"/>
            <a:ext cx="2494625" cy="1977792"/>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正方形/長方形 37"/>
          <p:cNvSpPr/>
          <p:nvPr/>
        </p:nvSpPr>
        <p:spPr>
          <a:xfrm>
            <a:off x="5844701" y="3215280"/>
            <a:ext cx="2426460" cy="574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3</a:t>
            </a:r>
            <a:r>
              <a:rPr lang="ja-JP" altLang="en-US" sz="1200" dirty="0">
                <a:solidFill>
                  <a:schemeClr val="tx1"/>
                </a:solidFill>
              </a:rPr>
              <a:t>者</a:t>
            </a:r>
            <a:r>
              <a:rPr kumimoji="1" lang="ja-JP" altLang="en-US" sz="1200" dirty="0">
                <a:solidFill>
                  <a:schemeClr val="tx1"/>
                </a:solidFill>
              </a:rPr>
              <a:t>入札し契約・工事</a:t>
            </a:r>
          </a:p>
        </p:txBody>
      </p:sp>
      <p:cxnSp>
        <p:nvCxnSpPr>
          <p:cNvPr id="42" name="直線矢印コネクタ 41"/>
          <p:cNvCxnSpPr>
            <a:stCxn id="26" idx="3"/>
            <a:endCxn id="25" idx="1"/>
          </p:cNvCxnSpPr>
          <p:nvPr/>
        </p:nvCxnSpPr>
        <p:spPr>
          <a:xfrm>
            <a:off x="926790" y="3964387"/>
            <a:ext cx="4815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27" idx="0"/>
            <a:endCxn id="25" idx="3"/>
          </p:cNvCxnSpPr>
          <p:nvPr/>
        </p:nvCxnSpPr>
        <p:spPr>
          <a:xfrm rot="16200000" flipV="1">
            <a:off x="2414625" y="3545038"/>
            <a:ext cx="1001430" cy="184012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50" name="正方形/長方形 49"/>
          <p:cNvSpPr/>
          <p:nvPr/>
        </p:nvSpPr>
        <p:spPr>
          <a:xfrm>
            <a:off x="2339752" y="3502544"/>
            <a:ext cx="1628998" cy="439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rPr>
              <a:t>申請代行</a:t>
            </a:r>
          </a:p>
        </p:txBody>
      </p:sp>
      <p:sp>
        <p:nvSpPr>
          <p:cNvPr id="51" name="正方形/長方形 50"/>
          <p:cNvSpPr/>
          <p:nvPr/>
        </p:nvSpPr>
        <p:spPr>
          <a:xfrm>
            <a:off x="2491397" y="5589240"/>
            <a:ext cx="2919339" cy="574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rPr>
              <a:t>●</a:t>
            </a:r>
            <a:r>
              <a:rPr kumimoji="1" lang="en-US" altLang="ja-JP" sz="1200" dirty="0">
                <a:solidFill>
                  <a:schemeClr val="tx1"/>
                </a:solidFill>
              </a:rPr>
              <a:t>ZEB</a:t>
            </a:r>
            <a:r>
              <a:rPr kumimoji="1" lang="ja-JP" altLang="en-US" sz="1200" dirty="0">
                <a:solidFill>
                  <a:schemeClr val="tx1"/>
                </a:solidFill>
              </a:rPr>
              <a:t>化のプランニング・申請代行</a:t>
            </a:r>
          </a:p>
        </p:txBody>
      </p:sp>
      <p:cxnSp>
        <p:nvCxnSpPr>
          <p:cNvPr id="23" name="直線矢印コネクタ 22"/>
          <p:cNvCxnSpPr/>
          <p:nvPr/>
        </p:nvCxnSpPr>
        <p:spPr>
          <a:xfrm>
            <a:off x="4427984" y="2521314"/>
            <a:ext cx="0" cy="24445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正方形/長方形 29"/>
          <p:cNvSpPr/>
          <p:nvPr/>
        </p:nvSpPr>
        <p:spPr>
          <a:xfrm>
            <a:off x="4499992" y="3804785"/>
            <a:ext cx="1628998" cy="439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200" dirty="0">
                <a:solidFill>
                  <a:schemeClr val="tx1"/>
                </a:solidFill>
              </a:rPr>
              <a:t>ZEB</a:t>
            </a:r>
            <a:r>
              <a:rPr kumimoji="1" lang="ja-JP" altLang="en-US" sz="1200" dirty="0">
                <a:solidFill>
                  <a:schemeClr val="tx1"/>
                </a:solidFill>
              </a:rPr>
              <a:t>化の相談</a:t>
            </a:r>
          </a:p>
        </p:txBody>
      </p:sp>
    </p:spTree>
    <p:extLst>
      <p:ext uri="{BB962C8B-B14F-4D97-AF65-F5344CB8AC3E}">
        <p14:creationId xmlns:p14="http://schemas.microsoft.com/office/powerpoint/2010/main" val="3479824885"/>
      </p:ext>
    </p:extLst>
  </p:cSld>
  <p:clrMapOvr>
    <a:masterClrMapping/>
  </p:clrMapOvr>
  <mc:AlternateContent xmlns:mc="http://schemas.openxmlformats.org/markup-compatibility/2006" xmlns:p14="http://schemas.microsoft.com/office/powerpoint/2010/main">
    <mc:Choice Requires="p14">
      <p:transition spd="slow" p14:dur="2000" advTm="147"/>
    </mc:Choice>
    <mc:Fallback xmlns="">
      <p:transition spd="slow" advTm="14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5733256"/>
            <a:ext cx="7467600" cy="740696"/>
          </a:xfrm>
        </p:spPr>
        <p:txBody>
          <a:bodyPr/>
          <a:lstStyle/>
          <a:p>
            <a:pPr marL="0" indent="0" algn="r">
              <a:buNone/>
            </a:pPr>
            <a:r>
              <a:rPr kumimoji="1" lang="ja-JP" altLang="en-US" dirty="0"/>
              <a:t>ご清聴ありがとうございました</a:t>
            </a:r>
          </a:p>
        </p:txBody>
      </p:sp>
      <p:pic>
        <p:nvPicPr>
          <p:cNvPr id="4" name="図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4012158"/>
            <a:ext cx="1224136" cy="1517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18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602" y="332656"/>
            <a:ext cx="7929846" cy="490066"/>
          </a:xfrm>
        </p:spPr>
        <p:txBody>
          <a:bodyPr>
            <a:normAutofit fontScale="90000"/>
          </a:bodyPr>
          <a:lstStyle/>
          <a:p>
            <a:r>
              <a:rPr kumimoji="1" lang="ja-JP" altLang="en-US" sz="2800" dirty="0"/>
              <a:t>～</a:t>
            </a:r>
            <a:r>
              <a:rPr lang="en-US" altLang="ja-JP" sz="2800" dirty="0"/>
              <a:t>Ⅰ.</a:t>
            </a:r>
            <a:r>
              <a:rPr lang="ja-JP" altLang="en-US" sz="2800" dirty="0"/>
              <a:t>ネット・ゼロ・エネルギー・ビル（</a:t>
            </a:r>
            <a:r>
              <a:rPr lang="en-US" altLang="ja-JP" sz="2800" dirty="0"/>
              <a:t>ZEB</a:t>
            </a:r>
            <a:r>
              <a:rPr lang="ja-JP" altLang="en-US" sz="2800" dirty="0"/>
              <a:t>）について</a:t>
            </a:r>
            <a:r>
              <a:rPr kumimoji="1" lang="ja-JP" altLang="en-US" sz="2800" dirty="0"/>
              <a:t>～</a:t>
            </a:r>
          </a:p>
        </p:txBody>
      </p:sp>
      <p:pic>
        <p:nvPicPr>
          <p:cNvPr id="9220" name="Picture 4" descr="ＺＥＢの新たな定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453" y="1556792"/>
            <a:ext cx="8746474" cy="4536504"/>
          </a:xfrm>
          <a:prstGeom prst="rect">
            <a:avLst/>
          </a:prstGeom>
          <a:noFill/>
          <a:extLst>
            <a:ext uri="{909E8E84-426E-40DD-AFC4-6F175D3DCCD1}">
              <a14:hiddenFill xmlns:a14="http://schemas.microsoft.com/office/drawing/2010/main">
                <a:solidFill>
                  <a:srgbClr val="FFFFFF"/>
                </a:solidFill>
              </a14:hiddenFill>
            </a:ext>
          </a:extLst>
        </p:spPr>
      </p:pic>
      <p:sp>
        <p:nvSpPr>
          <p:cNvPr id="19" name="タイトル 1"/>
          <p:cNvSpPr txBox="1">
            <a:spLocks/>
          </p:cNvSpPr>
          <p:nvPr/>
        </p:nvSpPr>
        <p:spPr>
          <a:xfrm>
            <a:off x="813416" y="908720"/>
            <a:ext cx="7929846" cy="490066"/>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ja-JP" altLang="en-US" sz="2400" dirty="0"/>
              <a:t>❶</a:t>
            </a:r>
            <a:r>
              <a:rPr lang="en-US" altLang="ja-JP" sz="2400" dirty="0"/>
              <a:t>ZEB</a:t>
            </a:r>
            <a:r>
              <a:rPr lang="ja-JP" altLang="en-US" sz="2400" dirty="0"/>
              <a:t>の定義</a:t>
            </a:r>
          </a:p>
        </p:txBody>
      </p:sp>
    </p:spTree>
  </p:cSld>
  <p:clrMapOvr>
    <a:masterClrMapping/>
  </p:clrMapOvr>
  <mc:AlternateContent xmlns:mc="http://schemas.openxmlformats.org/markup-compatibility/2006" xmlns:p14="http://schemas.microsoft.com/office/powerpoint/2010/main">
    <mc:Choice Requires="p14">
      <p:transition spd="slow" p14:dur="2000" advTm="1041"/>
    </mc:Choice>
    <mc:Fallback xmlns="">
      <p:transition spd="slow" advTm="10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67544" y="404664"/>
            <a:ext cx="7467600" cy="850106"/>
          </a:xfrm>
        </p:spPr>
        <p:txBody>
          <a:bodyPr>
            <a:normAutofit/>
          </a:bodyPr>
          <a:lstStyle/>
          <a:p>
            <a:r>
              <a:rPr kumimoji="1" lang="ja-JP" altLang="en-US" sz="2400" dirty="0"/>
              <a:t>➋</a:t>
            </a:r>
            <a:r>
              <a:rPr kumimoji="1" lang="en-US" altLang="ja-JP" sz="2400" dirty="0"/>
              <a:t>ZEB</a:t>
            </a:r>
            <a:r>
              <a:rPr kumimoji="1" lang="ja-JP" altLang="en-US" sz="2400" dirty="0" err="1"/>
              <a:t>への</a:t>
            </a:r>
            <a:r>
              <a:rPr kumimoji="1" lang="ja-JP" altLang="en-US" sz="2400" dirty="0"/>
              <a:t>アプローチ</a:t>
            </a:r>
          </a:p>
        </p:txBody>
      </p:sp>
      <p:pic>
        <p:nvPicPr>
          <p:cNvPr id="8194" name="Picture 2" descr="「ZEBアプローチ」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391525" cy="536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489078"/>
      </p:ext>
    </p:extLst>
  </p:cSld>
  <p:clrMapOvr>
    <a:masterClrMapping/>
  </p:clrMapOvr>
  <mc:AlternateContent xmlns:mc="http://schemas.openxmlformats.org/markup-compatibility/2006" xmlns:p14="http://schemas.microsoft.com/office/powerpoint/2010/main">
    <mc:Choice Requires="p14">
      <p:transition spd="slow" p14:dur="2000" advTm="262"/>
    </mc:Choice>
    <mc:Fallback xmlns="">
      <p:transition spd="slow" advTm="2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34082"/>
          </a:xfrm>
        </p:spPr>
        <p:txBody>
          <a:bodyPr>
            <a:normAutofit/>
          </a:bodyPr>
          <a:lstStyle/>
          <a:p>
            <a:r>
              <a:rPr kumimoji="1" lang="ja-JP" altLang="en-US" sz="2400" dirty="0"/>
              <a:t>❸まずは</a:t>
            </a:r>
            <a:r>
              <a:rPr kumimoji="1" lang="en-US" altLang="ja-JP" sz="2400" dirty="0"/>
              <a:t>ZEB </a:t>
            </a:r>
            <a:r>
              <a:rPr kumimoji="1" lang="en-US" altLang="ja-JP" sz="2400" i="1" dirty="0"/>
              <a:t>Ready</a:t>
            </a:r>
            <a:r>
              <a:rPr kumimoji="1" lang="ja-JP" altLang="en-US" sz="2400" dirty="0"/>
              <a:t>から</a:t>
            </a:r>
          </a:p>
        </p:txBody>
      </p:sp>
      <p:pic>
        <p:nvPicPr>
          <p:cNvPr id="6148" name="Picture 4" descr="ZEB REA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25" y="1124744"/>
            <a:ext cx="840093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316172"/>
      </p:ext>
    </p:extLst>
  </p:cSld>
  <p:clrMapOvr>
    <a:masterClrMapping/>
  </p:clrMapOvr>
  <mc:AlternateContent xmlns:mc="http://schemas.openxmlformats.org/markup-compatibility/2006" xmlns:p14="http://schemas.microsoft.com/office/powerpoint/2010/main">
    <mc:Choice Requires="p14">
      <p:transition spd="slow" p14:dur="2000" advTm="201"/>
    </mc:Choice>
    <mc:Fallback xmlns="">
      <p:transition spd="slow" advTm="20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1560" y="376624"/>
            <a:ext cx="7457256" cy="490066"/>
          </a:xfrm>
          <a:prstGeom prst="rect">
            <a:avLst/>
          </a:prstGeom>
        </p:spPr>
        <p:txBody>
          <a:bodyPr vert="horz" anchor="b">
            <a:normAutofit fontScale="975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2500" dirty="0"/>
              <a:t>❹設計段階から</a:t>
            </a:r>
            <a:r>
              <a:rPr lang="en-US" altLang="ja-JP" sz="2500" dirty="0"/>
              <a:t>ZEB</a:t>
            </a:r>
            <a:r>
              <a:rPr lang="ja-JP" altLang="en-US" sz="2500" dirty="0"/>
              <a:t>プランナーへ相談</a:t>
            </a:r>
          </a:p>
        </p:txBody>
      </p:sp>
      <p:pic>
        <p:nvPicPr>
          <p:cNvPr id="11266" name="Picture 2" descr="建築計画の段階からの相談が必要で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60" y="1268759"/>
            <a:ext cx="8138888" cy="5089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66853"/>
      </p:ext>
    </p:extLst>
  </p:cSld>
  <p:clrMapOvr>
    <a:masterClrMapping/>
  </p:clrMapOvr>
  <mc:AlternateContent xmlns:mc="http://schemas.openxmlformats.org/markup-compatibility/2006" xmlns:p14="http://schemas.microsoft.com/office/powerpoint/2010/main">
    <mc:Choice Requires="p14">
      <p:transition spd="slow" p14:dur="2000" advTm="195"/>
    </mc:Choice>
    <mc:Fallback xmlns="">
      <p:transition spd="slow" advTm="19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611560" y="376624"/>
            <a:ext cx="7457256" cy="490066"/>
          </a:xfrm>
          <a:prstGeom prst="rect">
            <a:avLst/>
          </a:prstGeom>
        </p:spPr>
        <p:txBody>
          <a:bodyPr vert="horz"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2800" dirty="0"/>
              <a:t>～</a:t>
            </a:r>
            <a:r>
              <a:rPr lang="en-US" altLang="ja-JP" sz="2800" dirty="0"/>
              <a:t>Ⅱ</a:t>
            </a:r>
            <a:r>
              <a:rPr lang="ja-JP" altLang="en-US" sz="2800" dirty="0"/>
              <a:t>補助事業内容～</a:t>
            </a:r>
          </a:p>
        </p:txBody>
      </p:sp>
      <p:sp>
        <p:nvSpPr>
          <p:cNvPr id="8" name="コンテンツ プレースホルダ 2"/>
          <p:cNvSpPr txBox="1">
            <a:spLocks/>
          </p:cNvSpPr>
          <p:nvPr/>
        </p:nvSpPr>
        <p:spPr>
          <a:xfrm>
            <a:off x="539552" y="866690"/>
            <a:ext cx="8424936" cy="5802670"/>
          </a:xfrm>
          <a:prstGeom prst="rect">
            <a:avLst/>
          </a:prstGeom>
        </p:spPr>
        <p:txBody>
          <a:bodyPr vert="horz">
            <a:normAutofit fontScale="85000" lnSpcReduction="2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Font typeface="Wingdings"/>
              <a:buNone/>
            </a:pPr>
            <a:r>
              <a:rPr lang="ja-JP" altLang="en-US" b="1" dirty="0"/>
              <a:t>❶補助となる建物</a:t>
            </a:r>
            <a:endParaRPr lang="en-US" altLang="ja-JP" b="1" dirty="0"/>
          </a:p>
          <a:p>
            <a:pPr marL="0" indent="0">
              <a:buFont typeface="Wingdings"/>
              <a:buNone/>
            </a:pPr>
            <a:r>
              <a:rPr lang="ja-JP" altLang="en-US" sz="1400" dirty="0"/>
              <a:t>　</a:t>
            </a:r>
            <a:r>
              <a:rPr lang="ja-JP" altLang="en-US" sz="1800" dirty="0"/>
              <a:t>・地方公共団体の所有する新築・既設ビル等（地方独立法人など。面積要件なし）</a:t>
            </a:r>
            <a:endParaRPr lang="en-US" altLang="ja-JP" sz="1800" dirty="0"/>
          </a:p>
          <a:p>
            <a:pPr marL="0" indent="0">
              <a:buFont typeface="Wingdings"/>
              <a:buNone/>
            </a:pPr>
            <a:r>
              <a:rPr lang="ja-JP" altLang="en-US" sz="1800" dirty="0"/>
              <a:t>　・民間や国立大学する</a:t>
            </a:r>
            <a:r>
              <a:rPr lang="ja-JP" altLang="en-US" sz="1800" dirty="0">
                <a:solidFill>
                  <a:srgbClr val="FF0000"/>
                </a:solidFill>
              </a:rPr>
              <a:t>新築</a:t>
            </a:r>
            <a:r>
              <a:rPr lang="ja-JP" altLang="en-US" sz="1800" dirty="0"/>
              <a:t>ビル等（延床面積</a:t>
            </a:r>
            <a:r>
              <a:rPr lang="en-US" altLang="ja-JP" sz="1800" dirty="0"/>
              <a:t>10,000</a:t>
            </a:r>
            <a:r>
              <a:rPr lang="ja-JP" altLang="en-US" sz="1800" dirty="0"/>
              <a:t>㎡未満）</a:t>
            </a:r>
            <a:endParaRPr lang="en-US" altLang="ja-JP" sz="1800" dirty="0"/>
          </a:p>
          <a:p>
            <a:pPr marL="0" indent="0">
              <a:buNone/>
            </a:pPr>
            <a:r>
              <a:rPr lang="ja-JP" altLang="en-US" sz="1800" dirty="0"/>
              <a:t>　・民間や国立大学する</a:t>
            </a:r>
            <a:r>
              <a:rPr lang="ja-JP" altLang="en-US" sz="1800" dirty="0">
                <a:solidFill>
                  <a:srgbClr val="FF0000"/>
                </a:solidFill>
              </a:rPr>
              <a:t>既設</a:t>
            </a:r>
            <a:r>
              <a:rPr lang="ja-JP" altLang="en-US" sz="1800" dirty="0"/>
              <a:t>ビル等（延床面積</a:t>
            </a:r>
            <a:r>
              <a:rPr lang="en-US" altLang="ja-JP" sz="1800" dirty="0"/>
              <a:t>2,000</a:t>
            </a:r>
            <a:r>
              <a:rPr lang="ja-JP" altLang="en-US" sz="1800" dirty="0"/>
              <a:t>㎡未満）</a:t>
            </a:r>
            <a:endParaRPr lang="en-US" altLang="ja-JP" sz="1800" dirty="0"/>
          </a:p>
          <a:p>
            <a:pPr marL="0" indent="0">
              <a:buFont typeface="Wingdings"/>
              <a:buNone/>
            </a:pPr>
            <a:endParaRPr lang="en-US" altLang="ja-JP" sz="1800" dirty="0"/>
          </a:p>
          <a:p>
            <a:pPr marL="0" indent="0">
              <a:buFont typeface="Wingdings"/>
              <a:buNone/>
            </a:pPr>
            <a:r>
              <a:rPr lang="ja-JP" altLang="en-US" dirty="0"/>
              <a:t>❷補助対象となる建物の用途</a:t>
            </a:r>
            <a:r>
              <a:rPr lang="ja-JP" altLang="en-US" sz="3500" dirty="0"/>
              <a:t>　　</a:t>
            </a:r>
            <a:endParaRPr lang="en-US" altLang="ja-JP" sz="3500" b="1" dirty="0"/>
          </a:p>
          <a:p>
            <a:pPr marL="0" indent="0">
              <a:buNone/>
            </a:pPr>
            <a:r>
              <a:rPr lang="ja-JP" altLang="en-US" sz="1800" b="1" dirty="0"/>
              <a:t>・事務所棟、ホテル等、病院等（</a:t>
            </a:r>
            <a:r>
              <a:rPr lang="ja-JP" altLang="en-US" sz="1800" dirty="0"/>
              <a:t>老人ホーム、身体障がい者福祉ホーム等）</a:t>
            </a:r>
            <a:r>
              <a:rPr lang="ja-JP" altLang="en-US" sz="1800" b="1" dirty="0"/>
              <a:t>、</a:t>
            </a:r>
            <a:r>
              <a:rPr lang="ja-JP" altLang="en-US" sz="1800" dirty="0"/>
              <a:t>物品販売業を営む店舗等、学校等、飲食店等、集会所等</a:t>
            </a:r>
            <a:r>
              <a:rPr lang="ja-JP" altLang="en-US" sz="1800" dirty="0">
                <a:latin typeface="+mn-ea"/>
              </a:rPr>
              <a:t>（</a:t>
            </a:r>
            <a:r>
              <a:rPr lang="zh-TW" altLang="en-US" sz="1800" dirty="0">
                <a:latin typeface="ＭＳ Ｐゴシック" panose="020B0600070205080204" pitchFamily="50" charset="-128"/>
                <a:ea typeface="ＭＳ Ｐゴシック" panose="020B0600070205080204" pitchFamily="50" charset="-128"/>
              </a:rPr>
              <a:t>図書館、博物館等</a:t>
            </a:r>
            <a:r>
              <a:rPr lang="ja-JP" altLang="en-US" sz="1800" dirty="0" err="1">
                <a:latin typeface="+mn-ea"/>
              </a:rPr>
              <a:t>、</a:t>
            </a:r>
            <a:r>
              <a:rPr lang="ja-JP" altLang="en-US" sz="1800" dirty="0">
                <a:latin typeface="+mn-ea"/>
              </a:rPr>
              <a:t>体育館、公会堂</a:t>
            </a:r>
            <a:r>
              <a:rPr lang="ja-JP" altLang="en-US" sz="1800" dirty="0"/>
              <a:t>）。</a:t>
            </a:r>
            <a:endParaRPr lang="en-US" altLang="ja-JP" sz="1800" dirty="0"/>
          </a:p>
          <a:p>
            <a:pPr marL="0" indent="0">
              <a:buNone/>
            </a:pPr>
            <a:r>
              <a:rPr lang="en-US" altLang="ja-JP" sz="1800" dirty="0"/>
              <a:t>※</a:t>
            </a:r>
            <a:r>
              <a:rPr lang="ja-JP" altLang="en-US" sz="1800" dirty="0"/>
              <a:t>対象とならない施設（住宅、工場、畜舎、自動車車庫、自転車駐輪場、パチンコなど</a:t>
            </a:r>
            <a:endParaRPr lang="en-US" altLang="ja-JP" sz="1800" dirty="0"/>
          </a:p>
          <a:p>
            <a:pPr marL="0" indent="0">
              <a:buNone/>
            </a:pPr>
            <a:endParaRPr lang="en-US" altLang="ja-JP" sz="1800" dirty="0"/>
          </a:p>
          <a:p>
            <a:pPr marL="0" indent="0">
              <a:buNone/>
            </a:pPr>
            <a:r>
              <a:rPr lang="ja-JP" altLang="en-US" dirty="0"/>
              <a:t>❸補助率等、省エネ率、補助上限</a:t>
            </a:r>
            <a:endParaRPr lang="en-US" altLang="ja-JP" dirty="0"/>
          </a:p>
          <a:p>
            <a:pPr marL="0" indent="0">
              <a:buNone/>
            </a:pPr>
            <a:r>
              <a:rPr lang="ja-JP" altLang="en-US" sz="1800" dirty="0"/>
              <a:t>・対象費用の</a:t>
            </a:r>
            <a:r>
              <a:rPr lang="en-US" altLang="ja-JP" sz="1800" dirty="0">
                <a:solidFill>
                  <a:srgbClr val="FF0000"/>
                </a:solidFill>
              </a:rPr>
              <a:t>3</a:t>
            </a:r>
            <a:r>
              <a:rPr lang="ja-JP" altLang="en-US" sz="1800" dirty="0">
                <a:solidFill>
                  <a:srgbClr val="FF0000"/>
                </a:solidFill>
              </a:rPr>
              <a:t>分の</a:t>
            </a:r>
            <a:r>
              <a:rPr lang="en-US" altLang="ja-JP" sz="1800" dirty="0">
                <a:solidFill>
                  <a:srgbClr val="FF0000"/>
                </a:solidFill>
              </a:rPr>
              <a:t>2</a:t>
            </a:r>
            <a:r>
              <a:rPr lang="ja-JP" altLang="en-US" sz="1800" dirty="0">
                <a:solidFill>
                  <a:srgbClr val="FF0000"/>
                </a:solidFill>
              </a:rPr>
              <a:t>（</a:t>
            </a:r>
            <a:r>
              <a:rPr lang="en-US" altLang="ja-JP" sz="1800" dirty="0" err="1">
                <a:solidFill>
                  <a:srgbClr val="FF0000"/>
                </a:solidFill>
              </a:rPr>
              <a:t>NearlyZEB</a:t>
            </a:r>
            <a:r>
              <a:rPr lang="ja-JP" altLang="en-US" sz="1800" dirty="0">
                <a:solidFill>
                  <a:srgbClr val="FF0000"/>
                </a:solidFill>
              </a:rPr>
              <a:t>以上）、</a:t>
            </a:r>
            <a:r>
              <a:rPr lang="en-US" altLang="ja-JP" sz="1800" dirty="0">
                <a:solidFill>
                  <a:srgbClr val="FF0000"/>
                </a:solidFill>
              </a:rPr>
              <a:t>2</a:t>
            </a:r>
            <a:r>
              <a:rPr lang="ja-JP" altLang="en-US" sz="1800" dirty="0">
                <a:solidFill>
                  <a:srgbClr val="FF0000"/>
                </a:solidFill>
              </a:rPr>
              <a:t>分の</a:t>
            </a:r>
            <a:r>
              <a:rPr lang="en-US" altLang="ja-JP" sz="1800" dirty="0">
                <a:solidFill>
                  <a:srgbClr val="FF0000"/>
                </a:solidFill>
              </a:rPr>
              <a:t>1</a:t>
            </a:r>
            <a:r>
              <a:rPr lang="ja-JP" altLang="en-US" sz="1800" dirty="0">
                <a:solidFill>
                  <a:srgbClr val="FF0000"/>
                </a:solidFill>
              </a:rPr>
              <a:t>（</a:t>
            </a:r>
            <a:r>
              <a:rPr lang="en-US" altLang="ja-JP" sz="1800" dirty="0">
                <a:solidFill>
                  <a:srgbClr val="FF0000"/>
                </a:solidFill>
              </a:rPr>
              <a:t>ZEB Ready)</a:t>
            </a:r>
            <a:r>
              <a:rPr lang="ja-JP" altLang="en-US" sz="1800" dirty="0">
                <a:solidFill>
                  <a:srgbClr val="FF0000"/>
                </a:solidFill>
              </a:rPr>
              <a:t>　</a:t>
            </a:r>
            <a:endParaRPr lang="en-US" altLang="ja-JP" sz="1800" dirty="0">
              <a:solidFill>
                <a:srgbClr val="FF0000"/>
              </a:solidFill>
            </a:endParaRPr>
          </a:p>
          <a:p>
            <a:pPr marL="0" indent="0">
              <a:buNone/>
            </a:pPr>
            <a:r>
              <a:rPr lang="ja-JP" altLang="en-US" sz="1800" dirty="0"/>
              <a:t>・省エネ率</a:t>
            </a:r>
            <a:r>
              <a:rPr lang="en-US" altLang="ja-JP" sz="1800" dirty="0">
                <a:solidFill>
                  <a:srgbClr val="FF0000"/>
                </a:solidFill>
              </a:rPr>
              <a:t>50</a:t>
            </a:r>
            <a:r>
              <a:rPr lang="ja-JP" altLang="en-US" sz="1800" dirty="0">
                <a:solidFill>
                  <a:srgbClr val="FF0000"/>
                </a:solidFill>
              </a:rPr>
              <a:t>％以上</a:t>
            </a:r>
            <a:r>
              <a:rPr lang="ja-JP" altLang="en-US" sz="1800" dirty="0"/>
              <a:t>（</a:t>
            </a:r>
            <a:r>
              <a:rPr lang="en-US" altLang="ja-JP" sz="1800" dirty="0"/>
              <a:t>H.28</a:t>
            </a:r>
            <a:r>
              <a:rPr lang="ja-JP" altLang="en-US" sz="1800" dirty="0"/>
              <a:t>年基準から）、外皮性能基準適合。</a:t>
            </a:r>
            <a:endParaRPr lang="en-US" altLang="ja-JP" sz="1800" dirty="0"/>
          </a:p>
          <a:p>
            <a:pPr marL="0" indent="0">
              <a:buNone/>
            </a:pPr>
            <a:r>
              <a:rPr lang="ja-JP" altLang="en-US" sz="1800" dirty="0"/>
              <a:t>・補助上限</a:t>
            </a:r>
            <a:r>
              <a:rPr lang="en-US" altLang="ja-JP" sz="1800" dirty="0">
                <a:solidFill>
                  <a:srgbClr val="FF0000"/>
                </a:solidFill>
              </a:rPr>
              <a:t>3</a:t>
            </a:r>
            <a:r>
              <a:rPr lang="ja-JP" altLang="en-US" sz="1800" dirty="0">
                <a:solidFill>
                  <a:srgbClr val="FF0000"/>
                </a:solidFill>
              </a:rPr>
              <a:t>億円</a:t>
            </a:r>
            <a:r>
              <a:rPr lang="ja-JP" altLang="en-US" sz="1800" dirty="0"/>
              <a:t>（</a:t>
            </a:r>
            <a:r>
              <a:rPr lang="en-US" altLang="ja-JP" sz="1800" dirty="0"/>
              <a:t>2000</a:t>
            </a:r>
            <a:r>
              <a:rPr lang="ja-JP" altLang="en-US" sz="1800" dirty="0"/>
              <a:t>㎡以上</a:t>
            </a:r>
            <a:r>
              <a:rPr lang="en-US" altLang="ja-JP" sz="1800" dirty="0">
                <a:solidFill>
                  <a:srgbClr val="FF0000"/>
                </a:solidFill>
              </a:rPr>
              <a:t>5</a:t>
            </a:r>
            <a:r>
              <a:rPr lang="ja-JP" altLang="en-US" sz="1800" dirty="0">
                <a:solidFill>
                  <a:srgbClr val="FF0000"/>
                </a:solidFill>
              </a:rPr>
              <a:t>億円</a:t>
            </a:r>
            <a:r>
              <a:rPr lang="ja-JP" altLang="en-US" sz="1800" dirty="0"/>
              <a:t>）、新築</a:t>
            </a:r>
            <a:r>
              <a:rPr lang="en-US" altLang="ja-JP" sz="1800" dirty="0"/>
              <a:t>2000</a:t>
            </a:r>
            <a:r>
              <a:rPr lang="ja-JP" altLang="en-US" sz="1800" dirty="0"/>
              <a:t>㎡未満</a:t>
            </a:r>
            <a:r>
              <a:rPr lang="en-US" altLang="ja-JP" sz="1800" dirty="0"/>
              <a:t>3</a:t>
            </a:r>
            <a:r>
              <a:rPr lang="ja-JP" altLang="en-US" sz="1800" dirty="0"/>
              <a:t>万円</a:t>
            </a:r>
            <a:r>
              <a:rPr lang="en-US" altLang="ja-JP" sz="1800" dirty="0"/>
              <a:t>/</a:t>
            </a:r>
            <a:r>
              <a:rPr lang="ja-JP" altLang="en-US" sz="1800" dirty="0"/>
              <a:t>㎡、既設地公体は</a:t>
            </a:r>
            <a:r>
              <a:rPr lang="en-US" altLang="ja-JP" sz="1800" dirty="0"/>
              <a:t>5</a:t>
            </a:r>
            <a:r>
              <a:rPr lang="ja-JP" altLang="en-US" sz="1800" dirty="0"/>
              <a:t>億円。</a:t>
            </a:r>
            <a:endParaRPr lang="en-US" altLang="ja-JP" sz="1800" dirty="0"/>
          </a:p>
          <a:p>
            <a:pPr marL="0" indent="0">
              <a:buNone/>
            </a:pPr>
            <a:endParaRPr lang="en-US" altLang="ja-JP" dirty="0"/>
          </a:p>
          <a:p>
            <a:pPr marL="0" indent="0">
              <a:buNone/>
            </a:pPr>
            <a:r>
              <a:rPr lang="ja-JP" altLang="en-US" dirty="0"/>
              <a:t>❹補助要件</a:t>
            </a:r>
            <a:endParaRPr lang="en-US" altLang="ja-JP" dirty="0"/>
          </a:p>
          <a:p>
            <a:pPr marL="0" indent="0">
              <a:buNone/>
            </a:pPr>
            <a:r>
              <a:rPr lang="ja-JP" altLang="en-US" sz="1900" dirty="0"/>
              <a:t>・</a:t>
            </a:r>
            <a:r>
              <a:rPr lang="en-US" altLang="ja-JP" sz="1900" dirty="0"/>
              <a:t>ZEB</a:t>
            </a:r>
            <a:r>
              <a:rPr lang="ja-JP" altLang="en-US" sz="1900" dirty="0"/>
              <a:t>プランナーの関与が必要です。</a:t>
            </a:r>
            <a:endParaRPr lang="en-US" altLang="ja-JP" sz="1900" dirty="0"/>
          </a:p>
          <a:p>
            <a:pPr marL="0" indent="0">
              <a:buNone/>
            </a:pPr>
            <a:r>
              <a:rPr lang="ja-JP" altLang="en-US" sz="1900" dirty="0"/>
              <a:t>・</a:t>
            </a:r>
            <a:r>
              <a:rPr lang="en-US" altLang="ja-JP" sz="1900" dirty="0"/>
              <a:t>ZEB</a:t>
            </a:r>
            <a:r>
              <a:rPr lang="ja-JP" altLang="en-US" sz="1900" dirty="0"/>
              <a:t>リーディングオーナー登録が必須です。</a:t>
            </a:r>
            <a:endParaRPr lang="en-US" altLang="ja-JP" sz="1900" dirty="0"/>
          </a:p>
          <a:p>
            <a:pPr marL="0" indent="0">
              <a:buNone/>
            </a:pPr>
            <a:r>
              <a:rPr lang="ja-JP" altLang="en-US" sz="1900" dirty="0"/>
              <a:t>・第三者機関による認証</a:t>
            </a:r>
            <a:r>
              <a:rPr lang="en-US" altLang="ja-JP" sz="1900" dirty="0"/>
              <a:t>BELS</a:t>
            </a:r>
            <a:r>
              <a:rPr lang="ja-JP" altLang="en-US" sz="1900" dirty="0"/>
              <a:t>が必須です、</a:t>
            </a:r>
            <a:r>
              <a:rPr lang="en-US" altLang="ja-JP" sz="1900" dirty="0"/>
              <a:t>BEMS</a:t>
            </a:r>
            <a:r>
              <a:rPr lang="ja-JP" altLang="en-US" sz="1900" dirty="0"/>
              <a:t>設置が必須です。</a:t>
            </a:r>
            <a:endParaRPr lang="en-US" altLang="ja-JP" sz="1900" dirty="0"/>
          </a:p>
          <a:p>
            <a:pPr marL="0" indent="0">
              <a:buNone/>
            </a:pPr>
            <a:endParaRPr lang="en-US" altLang="ja-JP" dirty="0"/>
          </a:p>
          <a:p>
            <a:pPr marL="0" indent="0">
              <a:buNone/>
            </a:pPr>
            <a:endParaRPr lang="ja-JP" altLang="en-US" sz="1800" dirty="0"/>
          </a:p>
        </p:txBody>
      </p:sp>
    </p:spTree>
    <p:extLst>
      <p:ext uri="{BB962C8B-B14F-4D97-AF65-F5344CB8AC3E}">
        <p14:creationId xmlns:p14="http://schemas.microsoft.com/office/powerpoint/2010/main" val="3772288246"/>
      </p:ext>
    </p:extLst>
  </p:cSld>
  <p:clrMapOvr>
    <a:masterClrMapping/>
  </p:clrMapOvr>
  <mc:AlternateContent xmlns:mc="http://schemas.openxmlformats.org/markup-compatibility/2006" xmlns:p14="http://schemas.microsoft.com/office/powerpoint/2010/main">
    <mc:Choice Requires="p14">
      <p:transition spd="slow" p14:dur="2000" advTm="175"/>
    </mc:Choice>
    <mc:Fallback xmlns="">
      <p:transition spd="slow" advTm="1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2"/>
          <p:cNvSpPr txBox="1">
            <a:spLocks/>
          </p:cNvSpPr>
          <p:nvPr/>
        </p:nvSpPr>
        <p:spPr>
          <a:xfrm>
            <a:off x="451912" y="476671"/>
            <a:ext cx="7864503" cy="2153245"/>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Font typeface="Wingdings"/>
              <a:buNone/>
            </a:pPr>
            <a:r>
              <a:rPr lang="ja-JP" altLang="en-US" b="1" dirty="0"/>
              <a:t>❺対象となる費用（</a:t>
            </a:r>
            <a:r>
              <a:rPr lang="en-US" altLang="ja-JP" b="1" dirty="0"/>
              <a:t>ZEB</a:t>
            </a:r>
            <a:r>
              <a:rPr lang="ja-JP" altLang="en-US" b="1" dirty="0"/>
              <a:t>化による補助対象経費）</a:t>
            </a:r>
            <a:endParaRPr lang="en-US" altLang="ja-JP" b="1" dirty="0"/>
          </a:p>
          <a:p>
            <a:pPr marL="0" indent="0">
              <a:buNone/>
            </a:pPr>
            <a:r>
              <a:rPr lang="ja-JP" altLang="en-US" sz="1800" dirty="0"/>
              <a:t>・建築設計、設備設計の実施設計（交付決定後の設計）</a:t>
            </a:r>
            <a:endParaRPr lang="en-US" altLang="ja-JP" sz="1800" dirty="0"/>
          </a:p>
          <a:p>
            <a:pPr marL="0" indent="0">
              <a:buNone/>
            </a:pPr>
            <a:r>
              <a:rPr lang="ja-JP" altLang="en-US" sz="1800" dirty="0"/>
              <a:t>・外壁、屋根断熱、複層ガラスなど（パッシブ技術）</a:t>
            </a:r>
            <a:endParaRPr lang="en-US" altLang="ja-JP" sz="1800" dirty="0"/>
          </a:p>
          <a:p>
            <a:pPr marL="0" indent="0">
              <a:buNone/>
            </a:pPr>
            <a:r>
              <a:rPr lang="ja-JP" altLang="en-US" sz="1800" dirty="0"/>
              <a:t>・空調、</a:t>
            </a:r>
            <a:r>
              <a:rPr lang="en-US" altLang="ja-JP" sz="1800" dirty="0"/>
              <a:t>LED</a:t>
            </a:r>
            <a:r>
              <a:rPr lang="ja-JP" altLang="en-US" sz="1800" dirty="0"/>
              <a:t>、換気、給湯、太陽光発電、</a:t>
            </a:r>
            <a:r>
              <a:rPr lang="en-US" altLang="ja-JP" sz="1800" dirty="0"/>
              <a:t>BEMS</a:t>
            </a:r>
            <a:r>
              <a:rPr lang="ja-JP" altLang="en-US" sz="1800" dirty="0"/>
              <a:t>（必須）、工事費、トランス、分電盤等（補助対象と対象外が混在の場合は按分）、配管配線など。</a:t>
            </a:r>
            <a:endParaRPr lang="en-US" altLang="ja-JP" sz="1800" dirty="0"/>
          </a:p>
          <a:p>
            <a:pPr marL="0" indent="0">
              <a:buNone/>
            </a:pPr>
            <a:r>
              <a:rPr lang="ja-JP" altLang="en-US" sz="3500" dirty="0"/>
              <a:t>　　</a:t>
            </a:r>
            <a:endParaRPr lang="en-US" altLang="ja-JP" sz="3500" b="1" dirty="0"/>
          </a:p>
          <a:p>
            <a:pPr marL="0" indent="0">
              <a:buNone/>
            </a:pPr>
            <a:endParaRPr lang="ja-JP" altLang="en-US" sz="1800" dirty="0"/>
          </a:p>
        </p:txBody>
      </p:sp>
      <p:sp>
        <p:nvSpPr>
          <p:cNvPr id="5" name="コンテンツ プレースホルダ 2"/>
          <p:cNvSpPr txBox="1">
            <a:spLocks/>
          </p:cNvSpPr>
          <p:nvPr/>
        </p:nvSpPr>
        <p:spPr>
          <a:xfrm>
            <a:off x="588501" y="2492684"/>
            <a:ext cx="7457256" cy="151216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None/>
            </a:pPr>
            <a:r>
              <a:rPr lang="ja-JP" altLang="en-US" dirty="0"/>
              <a:t>❻建物（外皮）性能について</a:t>
            </a:r>
            <a:endParaRPr lang="en-US" altLang="ja-JP" b="1" dirty="0"/>
          </a:p>
          <a:p>
            <a:pPr marL="0" indent="0">
              <a:buNone/>
            </a:pPr>
            <a:r>
              <a:rPr lang="ja-JP" altLang="en-US" sz="1400" dirty="0"/>
              <a:t>　　　　</a:t>
            </a:r>
            <a:r>
              <a:rPr lang="ja-JP" altLang="en-US" sz="2300" dirty="0"/>
              <a:t>　</a:t>
            </a:r>
            <a:endParaRPr lang="en-US" altLang="ja-JP" sz="1800" dirty="0"/>
          </a:p>
          <a:p>
            <a:pPr marL="0" indent="0">
              <a:buFont typeface="Wingdings"/>
              <a:buNone/>
            </a:pPr>
            <a:r>
              <a:rPr lang="ja-JP" altLang="en-US" sz="1800" dirty="0"/>
              <a:t>　　　　　　　　</a:t>
            </a:r>
            <a:endParaRPr lang="en-US" altLang="ja-JP" sz="1800" dirty="0"/>
          </a:p>
          <a:p>
            <a:pPr marL="0" indent="0">
              <a:buNone/>
            </a:pPr>
            <a:r>
              <a:rPr lang="ja-JP" altLang="en-US" sz="3500" dirty="0"/>
              <a:t>　　</a:t>
            </a:r>
            <a:endParaRPr lang="en-US" altLang="ja-JP" sz="3500" b="1" dirty="0"/>
          </a:p>
          <a:p>
            <a:pPr marL="0" indent="0">
              <a:buNone/>
            </a:pPr>
            <a:endParaRPr lang="ja-JP" altLang="en-US" sz="1800"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186" y="2926649"/>
            <a:ext cx="7329160" cy="3772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9666619"/>
      </p:ext>
    </p:extLst>
  </p:cSld>
  <p:clrMapOvr>
    <a:masterClrMapping/>
  </p:clrMapOvr>
  <mc:AlternateContent xmlns:mc="http://schemas.openxmlformats.org/markup-compatibility/2006" xmlns:p14="http://schemas.microsoft.com/office/powerpoint/2010/main">
    <mc:Choice Requires="p14">
      <p:transition spd="slow" p14:dur="2000" advTm="181"/>
    </mc:Choice>
    <mc:Fallback xmlns="">
      <p:transition spd="slow" advTm="18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067128" cy="778098"/>
          </a:xfrm>
        </p:spPr>
        <p:txBody>
          <a:bodyPr>
            <a:normAutofit/>
          </a:bodyPr>
          <a:lstStyle/>
          <a:p>
            <a:r>
              <a:rPr lang="ja-JP" altLang="en-US" sz="2000" dirty="0"/>
              <a:t>❼応募申請等の流れ</a:t>
            </a:r>
            <a:br>
              <a:rPr lang="ja-JP" altLang="en-US" sz="2000" dirty="0"/>
            </a:br>
            <a:endParaRPr kumimoji="1" lang="ja-JP" altLang="en-US" sz="2000" dirty="0"/>
          </a:p>
        </p:txBody>
      </p:sp>
      <p:sp>
        <p:nvSpPr>
          <p:cNvPr id="3" name="角丸四角形 2"/>
          <p:cNvSpPr/>
          <p:nvPr/>
        </p:nvSpPr>
        <p:spPr>
          <a:xfrm>
            <a:off x="844134" y="115973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応募申請</a:t>
            </a:r>
          </a:p>
        </p:txBody>
      </p:sp>
      <p:sp>
        <p:nvSpPr>
          <p:cNvPr id="5" name="角丸四角形 4"/>
          <p:cNvSpPr/>
          <p:nvPr/>
        </p:nvSpPr>
        <p:spPr>
          <a:xfrm>
            <a:off x="4119462" y="115973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採択</a:t>
            </a:r>
          </a:p>
        </p:txBody>
      </p:sp>
      <p:sp>
        <p:nvSpPr>
          <p:cNvPr id="6" name="角丸四角形 5"/>
          <p:cNvSpPr/>
          <p:nvPr/>
        </p:nvSpPr>
        <p:spPr>
          <a:xfrm>
            <a:off x="2482678" y="115973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ヒヤリング</a:t>
            </a:r>
          </a:p>
        </p:txBody>
      </p:sp>
      <p:sp>
        <p:nvSpPr>
          <p:cNvPr id="7" name="角丸四角形 6"/>
          <p:cNvSpPr/>
          <p:nvPr/>
        </p:nvSpPr>
        <p:spPr>
          <a:xfrm>
            <a:off x="838943" y="2924944"/>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交付決定</a:t>
            </a:r>
          </a:p>
        </p:txBody>
      </p:sp>
      <p:sp>
        <p:nvSpPr>
          <p:cNvPr id="8" name="角丸四角形 7"/>
          <p:cNvSpPr/>
          <p:nvPr/>
        </p:nvSpPr>
        <p:spPr>
          <a:xfrm>
            <a:off x="5819227" y="115973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事務取扱説明</a:t>
            </a:r>
          </a:p>
        </p:txBody>
      </p:sp>
      <p:sp>
        <p:nvSpPr>
          <p:cNvPr id="9" name="角丸四角形 8"/>
          <p:cNvSpPr/>
          <p:nvPr/>
        </p:nvSpPr>
        <p:spPr>
          <a:xfrm>
            <a:off x="7459856" y="115973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交付申請</a:t>
            </a:r>
          </a:p>
        </p:txBody>
      </p:sp>
      <p:sp>
        <p:nvSpPr>
          <p:cNvPr id="10" name="角丸四角形 9"/>
          <p:cNvSpPr/>
          <p:nvPr/>
        </p:nvSpPr>
        <p:spPr>
          <a:xfrm>
            <a:off x="2487008" y="2924944"/>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a:t>3</a:t>
            </a:r>
            <a:r>
              <a:rPr kumimoji="1" lang="ja-JP" altLang="en-US" dirty="0"/>
              <a:t>社　入札</a:t>
            </a:r>
          </a:p>
        </p:txBody>
      </p:sp>
      <p:sp>
        <p:nvSpPr>
          <p:cNvPr id="11" name="角丸四角形 10"/>
          <p:cNvSpPr/>
          <p:nvPr/>
        </p:nvSpPr>
        <p:spPr>
          <a:xfrm>
            <a:off x="4143103" y="2924944"/>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契約</a:t>
            </a:r>
          </a:p>
        </p:txBody>
      </p:sp>
      <p:sp>
        <p:nvSpPr>
          <p:cNvPr id="12" name="角丸四角形 11"/>
          <p:cNvSpPr/>
          <p:nvPr/>
        </p:nvSpPr>
        <p:spPr>
          <a:xfrm>
            <a:off x="5780767" y="2924944"/>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遂行報告</a:t>
            </a:r>
          </a:p>
        </p:txBody>
      </p:sp>
      <p:sp>
        <p:nvSpPr>
          <p:cNvPr id="13" name="角丸四角形 12"/>
          <p:cNvSpPr/>
          <p:nvPr/>
        </p:nvSpPr>
        <p:spPr>
          <a:xfrm>
            <a:off x="7442072" y="2924944"/>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工事</a:t>
            </a:r>
          </a:p>
        </p:txBody>
      </p:sp>
      <p:sp>
        <p:nvSpPr>
          <p:cNvPr id="14" name="角丸四角形 13"/>
          <p:cNvSpPr/>
          <p:nvPr/>
        </p:nvSpPr>
        <p:spPr>
          <a:xfrm>
            <a:off x="844134" y="458112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実積報告</a:t>
            </a:r>
          </a:p>
        </p:txBody>
      </p:sp>
      <p:sp>
        <p:nvSpPr>
          <p:cNvPr id="15" name="角丸四角形 14"/>
          <p:cNvSpPr/>
          <p:nvPr/>
        </p:nvSpPr>
        <p:spPr>
          <a:xfrm>
            <a:off x="2518586" y="4581128"/>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確定検査</a:t>
            </a:r>
          </a:p>
        </p:txBody>
      </p:sp>
      <p:cxnSp>
        <p:nvCxnSpPr>
          <p:cNvPr id="17" name="カギ線コネクタ 16"/>
          <p:cNvCxnSpPr>
            <a:stCxn id="9" idx="3"/>
            <a:endCxn id="7" idx="1"/>
          </p:cNvCxnSpPr>
          <p:nvPr/>
        </p:nvCxnSpPr>
        <p:spPr>
          <a:xfrm flipH="1">
            <a:off x="838943" y="1616938"/>
            <a:ext cx="7557017" cy="1765206"/>
          </a:xfrm>
          <a:prstGeom prst="bentConnector5">
            <a:avLst>
              <a:gd name="adj1" fmla="val -3025"/>
              <a:gd name="adj2" fmla="val 50000"/>
              <a:gd name="adj3" fmla="val 103025"/>
            </a:avLst>
          </a:prstGeom>
          <a:ln>
            <a:tailEnd type="arrow"/>
          </a:ln>
        </p:spPr>
        <p:style>
          <a:lnRef idx="1">
            <a:schemeClr val="dk1"/>
          </a:lnRef>
          <a:fillRef idx="0">
            <a:schemeClr val="dk1"/>
          </a:fillRef>
          <a:effectRef idx="0">
            <a:schemeClr val="dk1"/>
          </a:effectRef>
          <a:fontRef idx="minor">
            <a:schemeClr val="tx1"/>
          </a:fontRef>
        </p:style>
      </p:cxnSp>
      <p:cxnSp>
        <p:nvCxnSpPr>
          <p:cNvPr id="19" name="カギ線コネクタ 18"/>
          <p:cNvCxnSpPr>
            <a:stCxn id="13" idx="3"/>
            <a:endCxn id="14" idx="1"/>
          </p:cNvCxnSpPr>
          <p:nvPr/>
        </p:nvCxnSpPr>
        <p:spPr>
          <a:xfrm flipH="1">
            <a:off x="844134" y="3382144"/>
            <a:ext cx="7534042" cy="1656184"/>
          </a:xfrm>
          <a:prstGeom prst="bentConnector5">
            <a:avLst>
              <a:gd name="adj1" fmla="val -3034"/>
              <a:gd name="adj2" fmla="val 50000"/>
              <a:gd name="adj3" fmla="val 103034"/>
            </a:avLst>
          </a:prstGeom>
          <a:ln>
            <a:tailEnd type="arrow"/>
          </a:ln>
        </p:spPr>
        <p:style>
          <a:lnRef idx="1">
            <a:schemeClr val="dk1"/>
          </a:lnRef>
          <a:fillRef idx="0">
            <a:schemeClr val="dk1"/>
          </a:fillRef>
          <a:effectRef idx="0">
            <a:schemeClr val="dk1"/>
          </a:effectRef>
          <a:fontRef idx="minor">
            <a:schemeClr val="tx1"/>
          </a:fontRef>
        </p:style>
      </p:cxnSp>
      <p:sp>
        <p:nvSpPr>
          <p:cNvPr id="33" name="角丸四角形 32"/>
          <p:cNvSpPr/>
          <p:nvPr/>
        </p:nvSpPr>
        <p:spPr>
          <a:xfrm>
            <a:off x="4157551" y="4583505"/>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請求</a:t>
            </a:r>
          </a:p>
        </p:txBody>
      </p:sp>
      <p:sp>
        <p:nvSpPr>
          <p:cNvPr id="34" name="角丸四角形 33"/>
          <p:cNvSpPr/>
          <p:nvPr/>
        </p:nvSpPr>
        <p:spPr>
          <a:xfrm>
            <a:off x="5780767" y="4585350"/>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入金</a:t>
            </a:r>
            <a:endParaRPr kumimoji="1" lang="ja-JP" altLang="en-US" dirty="0"/>
          </a:p>
        </p:txBody>
      </p:sp>
      <p:sp>
        <p:nvSpPr>
          <p:cNvPr id="35" name="角丸四角形 34"/>
          <p:cNvSpPr/>
          <p:nvPr/>
        </p:nvSpPr>
        <p:spPr>
          <a:xfrm>
            <a:off x="7439580" y="4585350"/>
            <a:ext cx="936104" cy="914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事業報告</a:t>
            </a:r>
          </a:p>
        </p:txBody>
      </p:sp>
      <p:cxnSp>
        <p:nvCxnSpPr>
          <p:cNvPr id="37" name="直線矢印コネクタ 36"/>
          <p:cNvCxnSpPr>
            <a:stCxn id="3" idx="3"/>
            <a:endCxn id="6" idx="1"/>
          </p:cNvCxnSpPr>
          <p:nvPr/>
        </p:nvCxnSpPr>
        <p:spPr>
          <a:xfrm>
            <a:off x="1780238" y="1616938"/>
            <a:ext cx="7024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6" idx="3"/>
            <a:endCxn id="5" idx="1"/>
          </p:cNvCxnSpPr>
          <p:nvPr/>
        </p:nvCxnSpPr>
        <p:spPr>
          <a:xfrm>
            <a:off x="3418782" y="1616938"/>
            <a:ext cx="7006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8" idx="3"/>
            <a:endCxn id="9" idx="1"/>
          </p:cNvCxnSpPr>
          <p:nvPr/>
        </p:nvCxnSpPr>
        <p:spPr>
          <a:xfrm>
            <a:off x="6755331" y="1616938"/>
            <a:ext cx="7045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5" idx="3"/>
            <a:endCxn id="8" idx="1"/>
          </p:cNvCxnSpPr>
          <p:nvPr/>
        </p:nvCxnSpPr>
        <p:spPr>
          <a:xfrm>
            <a:off x="5055566" y="1616938"/>
            <a:ext cx="76366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直線矢印コネクタ 60"/>
          <p:cNvCxnSpPr>
            <a:stCxn id="7" idx="3"/>
            <a:endCxn id="10" idx="1"/>
          </p:cNvCxnSpPr>
          <p:nvPr/>
        </p:nvCxnSpPr>
        <p:spPr>
          <a:xfrm>
            <a:off x="1775047" y="3382144"/>
            <a:ext cx="71196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直線矢印コネクタ 61"/>
          <p:cNvCxnSpPr>
            <a:stCxn id="11" idx="3"/>
            <a:endCxn id="12" idx="1"/>
          </p:cNvCxnSpPr>
          <p:nvPr/>
        </p:nvCxnSpPr>
        <p:spPr>
          <a:xfrm>
            <a:off x="5079207" y="3382144"/>
            <a:ext cx="7015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直線矢印コネクタ 62"/>
          <p:cNvCxnSpPr>
            <a:stCxn id="10" idx="3"/>
            <a:endCxn id="11" idx="1"/>
          </p:cNvCxnSpPr>
          <p:nvPr/>
        </p:nvCxnSpPr>
        <p:spPr>
          <a:xfrm>
            <a:off x="3423112" y="3382144"/>
            <a:ext cx="71999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直線矢印コネクタ 63"/>
          <p:cNvCxnSpPr>
            <a:stCxn id="12" idx="3"/>
            <a:endCxn id="13" idx="1"/>
          </p:cNvCxnSpPr>
          <p:nvPr/>
        </p:nvCxnSpPr>
        <p:spPr>
          <a:xfrm>
            <a:off x="6716871" y="3382144"/>
            <a:ext cx="7252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1" name="直線矢印コネクタ 100"/>
          <p:cNvCxnSpPr>
            <a:stCxn id="14" idx="3"/>
            <a:endCxn id="15" idx="1"/>
          </p:cNvCxnSpPr>
          <p:nvPr/>
        </p:nvCxnSpPr>
        <p:spPr>
          <a:xfrm>
            <a:off x="1780238" y="5038328"/>
            <a:ext cx="7383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 name="直線矢印コネクタ 101"/>
          <p:cNvCxnSpPr>
            <a:stCxn id="15" idx="3"/>
            <a:endCxn id="33" idx="1"/>
          </p:cNvCxnSpPr>
          <p:nvPr/>
        </p:nvCxnSpPr>
        <p:spPr>
          <a:xfrm>
            <a:off x="3454690" y="5038328"/>
            <a:ext cx="702861" cy="23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 name="直線矢印コネクタ 102"/>
          <p:cNvCxnSpPr>
            <a:stCxn id="33" idx="3"/>
            <a:endCxn id="34" idx="1"/>
          </p:cNvCxnSpPr>
          <p:nvPr/>
        </p:nvCxnSpPr>
        <p:spPr>
          <a:xfrm>
            <a:off x="5093655" y="5040705"/>
            <a:ext cx="687112" cy="18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4" name="直線矢印コネクタ 103"/>
          <p:cNvCxnSpPr>
            <a:stCxn id="34" idx="3"/>
            <a:endCxn id="35" idx="1"/>
          </p:cNvCxnSpPr>
          <p:nvPr/>
        </p:nvCxnSpPr>
        <p:spPr>
          <a:xfrm>
            <a:off x="6716871" y="5042550"/>
            <a:ext cx="7227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3" name="正方形/長方形 112"/>
          <p:cNvSpPr/>
          <p:nvPr/>
        </p:nvSpPr>
        <p:spPr>
          <a:xfrm>
            <a:off x="586651" y="2105834"/>
            <a:ext cx="1529695"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4</a:t>
            </a:r>
            <a:r>
              <a:rPr kumimoji="1" lang="ja-JP" altLang="en-US" sz="1100" dirty="0">
                <a:solidFill>
                  <a:schemeClr val="tx1"/>
                </a:solidFill>
              </a:rPr>
              <a:t>月中旬～</a:t>
            </a:r>
            <a:r>
              <a:rPr kumimoji="1" lang="en-US" altLang="ja-JP" sz="1100" dirty="0">
                <a:solidFill>
                  <a:schemeClr val="tx1"/>
                </a:solidFill>
              </a:rPr>
              <a:t>5</a:t>
            </a:r>
            <a:r>
              <a:rPr kumimoji="1" lang="ja-JP" altLang="en-US" sz="1100" dirty="0">
                <a:solidFill>
                  <a:schemeClr val="tx1"/>
                </a:solidFill>
              </a:rPr>
              <a:t>月下旬</a:t>
            </a:r>
          </a:p>
        </p:txBody>
      </p:sp>
      <p:cxnSp>
        <p:nvCxnSpPr>
          <p:cNvPr id="114" name="直線矢印コネクタ 113"/>
          <p:cNvCxnSpPr/>
          <p:nvPr/>
        </p:nvCxnSpPr>
        <p:spPr>
          <a:xfrm>
            <a:off x="1858415" y="5038328"/>
            <a:ext cx="70677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6" name="正方形/長方形 115"/>
          <p:cNvSpPr/>
          <p:nvPr/>
        </p:nvSpPr>
        <p:spPr>
          <a:xfrm>
            <a:off x="4157551" y="2108415"/>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6</a:t>
            </a:r>
            <a:r>
              <a:rPr kumimoji="1" lang="ja-JP" altLang="en-US" sz="1100" dirty="0">
                <a:solidFill>
                  <a:schemeClr val="tx1"/>
                </a:solidFill>
              </a:rPr>
              <a:t>月下旬</a:t>
            </a:r>
          </a:p>
        </p:txBody>
      </p:sp>
      <p:sp>
        <p:nvSpPr>
          <p:cNvPr id="117" name="正方形/長方形 116"/>
          <p:cNvSpPr/>
          <p:nvPr/>
        </p:nvSpPr>
        <p:spPr>
          <a:xfrm>
            <a:off x="833701" y="2686609"/>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東京にて</a:t>
            </a:r>
          </a:p>
        </p:txBody>
      </p:sp>
      <p:sp>
        <p:nvSpPr>
          <p:cNvPr id="118" name="正方形/長方形 117"/>
          <p:cNvSpPr/>
          <p:nvPr/>
        </p:nvSpPr>
        <p:spPr>
          <a:xfrm>
            <a:off x="5820131" y="2120782"/>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7</a:t>
            </a:r>
            <a:r>
              <a:rPr kumimoji="1" lang="ja-JP" altLang="en-US" sz="1100" dirty="0">
                <a:solidFill>
                  <a:schemeClr val="tx1"/>
                </a:solidFill>
              </a:rPr>
              <a:t>月上旬</a:t>
            </a:r>
            <a:r>
              <a:rPr lang="ja-JP" altLang="en-US" sz="1100" dirty="0">
                <a:solidFill>
                  <a:schemeClr val="tx1"/>
                </a:solidFill>
              </a:rPr>
              <a:t>～</a:t>
            </a:r>
            <a:endParaRPr kumimoji="1" lang="ja-JP" altLang="en-US" sz="1100" dirty="0">
              <a:solidFill>
                <a:schemeClr val="tx1"/>
              </a:solidFill>
            </a:endParaRPr>
          </a:p>
        </p:txBody>
      </p:sp>
      <p:sp>
        <p:nvSpPr>
          <p:cNvPr id="119" name="正方形/長方形 118"/>
          <p:cNvSpPr/>
          <p:nvPr/>
        </p:nvSpPr>
        <p:spPr>
          <a:xfrm>
            <a:off x="7473078" y="2108415"/>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7</a:t>
            </a:r>
            <a:r>
              <a:rPr kumimoji="1" lang="ja-JP" altLang="en-US" sz="1100" dirty="0">
                <a:solidFill>
                  <a:schemeClr val="tx1"/>
                </a:solidFill>
              </a:rPr>
              <a:t>月上旬</a:t>
            </a:r>
          </a:p>
        </p:txBody>
      </p:sp>
      <p:sp>
        <p:nvSpPr>
          <p:cNvPr id="120" name="正方形/長方形 119"/>
          <p:cNvSpPr/>
          <p:nvPr/>
        </p:nvSpPr>
        <p:spPr>
          <a:xfrm>
            <a:off x="873726" y="3870020"/>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7</a:t>
            </a:r>
            <a:r>
              <a:rPr kumimoji="1" lang="ja-JP" altLang="en-US" sz="1100" dirty="0">
                <a:solidFill>
                  <a:schemeClr val="tx1"/>
                </a:solidFill>
              </a:rPr>
              <a:t>月上旬</a:t>
            </a:r>
          </a:p>
        </p:txBody>
      </p:sp>
      <p:sp>
        <p:nvSpPr>
          <p:cNvPr id="121" name="正方形/長方形 120"/>
          <p:cNvSpPr/>
          <p:nvPr/>
        </p:nvSpPr>
        <p:spPr>
          <a:xfrm>
            <a:off x="2522916" y="3876165"/>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8</a:t>
            </a:r>
            <a:r>
              <a:rPr kumimoji="1" lang="ja-JP" altLang="en-US" sz="1100" dirty="0">
                <a:solidFill>
                  <a:schemeClr val="tx1"/>
                </a:solidFill>
              </a:rPr>
              <a:t>月上旬</a:t>
            </a:r>
          </a:p>
        </p:txBody>
      </p:sp>
      <p:sp>
        <p:nvSpPr>
          <p:cNvPr id="122" name="正方形/長方形 121"/>
          <p:cNvSpPr/>
          <p:nvPr/>
        </p:nvSpPr>
        <p:spPr>
          <a:xfrm>
            <a:off x="4167067" y="3876165"/>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8</a:t>
            </a:r>
            <a:r>
              <a:rPr kumimoji="1" lang="ja-JP" altLang="en-US" sz="1100" dirty="0">
                <a:solidFill>
                  <a:schemeClr val="tx1"/>
                </a:solidFill>
              </a:rPr>
              <a:t>月上旬</a:t>
            </a:r>
          </a:p>
        </p:txBody>
      </p:sp>
      <p:sp>
        <p:nvSpPr>
          <p:cNvPr id="123" name="正方形/長方形 122"/>
          <p:cNvSpPr/>
          <p:nvPr/>
        </p:nvSpPr>
        <p:spPr>
          <a:xfrm>
            <a:off x="5820131" y="3860534"/>
            <a:ext cx="900196"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8</a:t>
            </a:r>
            <a:r>
              <a:rPr kumimoji="1" lang="ja-JP" altLang="en-US" sz="1100" dirty="0">
                <a:solidFill>
                  <a:schemeClr val="tx1"/>
                </a:solidFill>
              </a:rPr>
              <a:t>月中旬</a:t>
            </a:r>
          </a:p>
        </p:txBody>
      </p:sp>
      <p:sp>
        <p:nvSpPr>
          <p:cNvPr id="124" name="正方形/長方形 123"/>
          <p:cNvSpPr/>
          <p:nvPr/>
        </p:nvSpPr>
        <p:spPr>
          <a:xfrm>
            <a:off x="7477980" y="3870020"/>
            <a:ext cx="918198"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rPr>
              <a:t>8</a:t>
            </a:r>
            <a:r>
              <a:rPr kumimoji="1" lang="ja-JP" altLang="en-US" sz="1100" dirty="0">
                <a:solidFill>
                  <a:schemeClr val="tx1"/>
                </a:solidFill>
              </a:rPr>
              <a:t>月下旬</a:t>
            </a:r>
          </a:p>
        </p:txBody>
      </p:sp>
      <p:sp>
        <p:nvSpPr>
          <p:cNvPr id="125" name="正方形/長方形 124"/>
          <p:cNvSpPr/>
          <p:nvPr/>
        </p:nvSpPr>
        <p:spPr>
          <a:xfrm>
            <a:off x="7442072" y="2564905"/>
            <a:ext cx="93610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支払まで　　　　　　</a:t>
            </a:r>
            <a:r>
              <a:rPr lang="en-US" altLang="ja-JP" sz="1100" dirty="0">
                <a:solidFill>
                  <a:schemeClr val="tx1"/>
                </a:solidFill>
              </a:rPr>
              <a:t>1</a:t>
            </a:r>
            <a:r>
              <a:rPr kumimoji="1" lang="ja-JP" altLang="en-US" sz="1100" dirty="0">
                <a:solidFill>
                  <a:schemeClr val="tx1"/>
                </a:solidFill>
              </a:rPr>
              <a:t>月</a:t>
            </a:r>
            <a:r>
              <a:rPr kumimoji="1" lang="en-US" altLang="ja-JP" sz="1100" dirty="0">
                <a:solidFill>
                  <a:schemeClr val="tx1"/>
                </a:solidFill>
              </a:rPr>
              <a:t>31</a:t>
            </a:r>
            <a:r>
              <a:rPr kumimoji="1" lang="ja-JP" altLang="en-US" sz="1100" dirty="0">
                <a:solidFill>
                  <a:schemeClr val="tx1"/>
                </a:solidFill>
              </a:rPr>
              <a:t>日</a:t>
            </a:r>
          </a:p>
        </p:txBody>
      </p:sp>
      <p:sp>
        <p:nvSpPr>
          <p:cNvPr id="126" name="正方形/長方形 125"/>
          <p:cNvSpPr/>
          <p:nvPr/>
        </p:nvSpPr>
        <p:spPr>
          <a:xfrm>
            <a:off x="755576" y="5520494"/>
            <a:ext cx="1102838"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2</a:t>
            </a:r>
            <a:r>
              <a:rPr kumimoji="1" lang="ja-JP" altLang="en-US" sz="1100" dirty="0">
                <a:solidFill>
                  <a:schemeClr val="tx1"/>
                </a:solidFill>
              </a:rPr>
              <a:t>月</a:t>
            </a:r>
            <a:r>
              <a:rPr kumimoji="1" lang="en-US" altLang="ja-JP" sz="1100" dirty="0">
                <a:solidFill>
                  <a:schemeClr val="tx1"/>
                </a:solidFill>
              </a:rPr>
              <a:t>10</a:t>
            </a:r>
            <a:r>
              <a:rPr kumimoji="1" lang="ja-JP" altLang="en-US" sz="1100" dirty="0">
                <a:solidFill>
                  <a:schemeClr val="tx1"/>
                </a:solidFill>
              </a:rPr>
              <a:t>日まで</a:t>
            </a:r>
          </a:p>
        </p:txBody>
      </p:sp>
      <p:sp>
        <p:nvSpPr>
          <p:cNvPr id="127" name="正方形/長方形 126"/>
          <p:cNvSpPr/>
          <p:nvPr/>
        </p:nvSpPr>
        <p:spPr>
          <a:xfrm>
            <a:off x="2439293" y="5520494"/>
            <a:ext cx="1102838"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必要に応じて</a:t>
            </a:r>
          </a:p>
        </p:txBody>
      </p:sp>
      <p:sp>
        <p:nvSpPr>
          <p:cNvPr id="128" name="正方形/長方形 127"/>
          <p:cNvSpPr/>
          <p:nvPr/>
        </p:nvSpPr>
        <p:spPr>
          <a:xfrm>
            <a:off x="5718810" y="5537814"/>
            <a:ext cx="1102838"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a:t>
            </a:r>
            <a:r>
              <a:rPr kumimoji="1" lang="en-US" altLang="ja-JP" sz="1100" dirty="0">
                <a:solidFill>
                  <a:schemeClr val="tx1"/>
                </a:solidFill>
              </a:rPr>
              <a:t>3</a:t>
            </a:r>
            <a:r>
              <a:rPr kumimoji="1" lang="ja-JP" altLang="en-US" sz="1100" dirty="0">
                <a:solidFill>
                  <a:schemeClr val="tx1"/>
                </a:solidFill>
              </a:rPr>
              <a:t>月</a:t>
            </a:r>
            <a:r>
              <a:rPr kumimoji="1" lang="en-US" altLang="ja-JP" sz="1100" dirty="0">
                <a:solidFill>
                  <a:schemeClr val="tx1"/>
                </a:solidFill>
              </a:rPr>
              <a:t>31</a:t>
            </a:r>
            <a:r>
              <a:rPr kumimoji="1" lang="ja-JP" altLang="en-US" sz="1100" dirty="0">
                <a:solidFill>
                  <a:schemeClr val="tx1"/>
                </a:solidFill>
              </a:rPr>
              <a:t>日</a:t>
            </a:r>
          </a:p>
        </p:txBody>
      </p:sp>
      <p:sp>
        <p:nvSpPr>
          <p:cNvPr id="129" name="正方形/長方形 128"/>
          <p:cNvSpPr/>
          <p:nvPr/>
        </p:nvSpPr>
        <p:spPr>
          <a:xfrm>
            <a:off x="7477979" y="5544272"/>
            <a:ext cx="918199"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rPr>
              <a:t>3</a:t>
            </a:r>
            <a:r>
              <a:rPr kumimoji="1" lang="ja-JP" altLang="en-US" sz="1100" dirty="0">
                <a:solidFill>
                  <a:schemeClr val="tx1"/>
                </a:solidFill>
              </a:rPr>
              <a:t>年間</a:t>
            </a:r>
          </a:p>
        </p:txBody>
      </p:sp>
      <p:sp>
        <p:nvSpPr>
          <p:cNvPr id="130" name="正方形/長方形 129"/>
          <p:cNvSpPr/>
          <p:nvPr/>
        </p:nvSpPr>
        <p:spPr>
          <a:xfrm>
            <a:off x="2389522" y="2108415"/>
            <a:ext cx="1174293" cy="23833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な　し</a:t>
            </a:r>
          </a:p>
        </p:txBody>
      </p:sp>
    </p:spTree>
    <p:extLst>
      <p:ext uri="{BB962C8B-B14F-4D97-AF65-F5344CB8AC3E}">
        <p14:creationId xmlns:p14="http://schemas.microsoft.com/office/powerpoint/2010/main" val="4291848583"/>
      </p:ext>
    </p:extLst>
  </p:cSld>
  <p:clrMapOvr>
    <a:masterClrMapping/>
  </p:clrMapOvr>
  <mc:AlternateContent xmlns:mc="http://schemas.openxmlformats.org/markup-compatibility/2006" xmlns:p14="http://schemas.microsoft.com/office/powerpoint/2010/main">
    <mc:Choice Requires="p14">
      <p:transition spd="slow" p14:dur="2000" advTm="178"/>
    </mc:Choice>
    <mc:Fallback xmlns="">
      <p:transition spd="slow" advTm="17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78098"/>
          </a:xfrm>
        </p:spPr>
        <p:txBody>
          <a:bodyPr>
            <a:normAutofit/>
          </a:bodyPr>
          <a:lstStyle/>
          <a:p>
            <a:r>
              <a:rPr lang="ja-JP" altLang="en-US" sz="2000" dirty="0"/>
              <a:t>❽複数年事業の事業イメージ</a:t>
            </a:r>
            <a:br>
              <a:rPr lang="ja-JP" altLang="en-US" sz="2000" dirty="0"/>
            </a:br>
            <a:endParaRPr kumimoji="1" lang="ja-JP" altLang="en-US" sz="2000" dirty="0"/>
          </a:p>
        </p:txBody>
      </p:sp>
      <p:pic>
        <p:nvPicPr>
          <p:cNvPr id="7" name="図 6"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28" y="1052736"/>
            <a:ext cx="7992888" cy="5432819"/>
          </a:xfrm>
          <a:prstGeom prst="rect">
            <a:avLst/>
          </a:prstGeom>
        </p:spPr>
      </p:pic>
      <p:sp>
        <p:nvSpPr>
          <p:cNvPr id="8" name="線吹き出し 1 (枠付き) 7"/>
          <p:cNvSpPr/>
          <p:nvPr/>
        </p:nvSpPr>
        <p:spPr>
          <a:xfrm>
            <a:off x="2195736" y="4365104"/>
            <a:ext cx="1294597" cy="612648"/>
          </a:xfrm>
          <a:prstGeom prst="borderCallout1">
            <a:avLst>
              <a:gd name="adj1" fmla="val -453"/>
              <a:gd name="adj2" fmla="val 92791"/>
              <a:gd name="adj3" fmla="val -145584"/>
              <a:gd name="adj4" fmla="val 145844"/>
            </a:avLst>
          </a:prstGeom>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100" dirty="0"/>
              <a:t>・</a:t>
            </a:r>
            <a:r>
              <a:rPr lang="en-US" altLang="ja-JP" sz="1100" dirty="0"/>
              <a:t>2</a:t>
            </a:r>
            <a:r>
              <a:rPr lang="ja-JP" altLang="en-US" sz="1100" dirty="0"/>
              <a:t>月末日までに工事完了し支払を済ませる</a:t>
            </a:r>
          </a:p>
        </p:txBody>
      </p:sp>
      <p:sp>
        <p:nvSpPr>
          <p:cNvPr id="9" name="線吹き出し 1 (枠付き) 8"/>
          <p:cNvSpPr/>
          <p:nvPr/>
        </p:nvSpPr>
        <p:spPr>
          <a:xfrm>
            <a:off x="5652120" y="4379226"/>
            <a:ext cx="1294597" cy="612648"/>
          </a:xfrm>
          <a:prstGeom prst="borderCallout1">
            <a:avLst>
              <a:gd name="adj1" fmla="val -453"/>
              <a:gd name="adj2" fmla="val 92791"/>
              <a:gd name="adj3" fmla="val -137930"/>
              <a:gd name="adj4" fmla="val -60619"/>
            </a:avLst>
          </a:prstGeom>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100" dirty="0"/>
              <a:t>・</a:t>
            </a:r>
            <a:r>
              <a:rPr lang="en-US" altLang="ja-JP" sz="1100" dirty="0"/>
              <a:t>3</a:t>
            </a:r>
            <a:r>
              <a:rPr lang="ja-JP" altLang="en-US" sz="1100" dirty="0"/>
              <a:t>月</a:t>
            </a:r>
            <a:r>
              <a:rPr lang="en-US" altLang="ja-JP" sz="1100" dirty="0"/>
              <a:t>9</a:t>
            </a:r>
            <a:r>
              <a:rPr lang="ja-JP" altLang="en-US" sz="1100" dirty="0"/>
              <a:t>日までに実績報告書を提出</a:t>
            </a:r>
          </a:p>
        </p:txBody>
      </p:sp>
      <p:sp>
        <p:nvSpPr>
          <p:cNvPr id="3" name="テキスト ボックス 2">
            <a:extLst>
              <a:ext uri="{FF2B5EF4-FFF2-40B4-BE49-F238E27FC236}">
                <a16:creationId xmlns:a16="http://schemas.microsoft.com/office/drawing/2014/main" xmlns="" id="{47F55818-7966-4873-BFAF-A76FC6CDDC4C}"/>
              </a:ext>
            </a:extLst>
          </p:cNvPr>
          <p:cNvSpPr txBox="1"/>
          <p:nvPr/>
        </p:nvSpPr>
        <p:spPr>
          <a:xfrm>
            <a:off x="1439580" y="2281063"/>
            <a:ext cx="2305802" cy="369332"/>
          </a:xfrm>
          <a:prstGeom prst="rect">
            <a:avLst/>
          </a:prstGeom>
          <a:solidFill>
            <a:schemeClr val="bg1"/>
          </a:solidFill>
        </p:spPr>
        <p:txBody>
          <a:bodyPr wrap="square" rtlCol="0">
            <a:spAutoFit/>
          </a:bodyPr>
          <a:lstStyle/>
          <a:p>
            <a:r>
              <a:rPr lang="ja-JP" altLang="en-US" dirty="0"/>
              <a:t>令和</a:t>
            </a:r>
            <a:r>
              <a:rPr lang="en-US" altLang="ja-JP" dirty="0"/>
              <a:t>1</a:t>
            </a:r>
            <a:r>
              <a:rPr lang="ja-JP" altLang="en-US" dirty="0"/>
              <a:t>年度補助事業</a:t>
            </a:r>
            <a:endParaRPr kumimoji="1" lang="ja-JP" altLang="en-US" dirty="0"/>
          </a:p>
        </p:txBody>
      </p:sp>
      <p:sp>
        <p:nvSpPr>
          <p:cNvPr id="10" name="テキスト ボックス 9">
            <a:extLst>
              <a:ext uri="{FF2B5EF4-FFF2-40B4-BE49-F238E27FC236}">
                <a16:creationId xmlns:a16="http://schemas.microsoft.com/office/drawing/2014/main" xmlns="" id="{B344A913-E139-4F8E-8B6D-43C8CA09CD41}"/>
              </a:ext>
            </a:extLst>
          </p:cNvPr>
          <p:cNvSpPr txBox="1"/>
          <p:nvPr/>
        </p:nvSpPr>
        <p:spPr>
          <a:xfrm>
            <a:off x="5292080" y="2294108"/>
            <a:ext cx="2305803" cy="369332"/>
          </a:xfrm>
          <a:prstGeom prst="rect">
            <a:avLst/>
          </a:prstGeom>
          <a:solidFill>
            <a:schemeClr val="bg1"/>
          </a:solidFill>
        </p:spPr>
        <p:txBody>
          <a:bodyPr wrap="square" rtlCol="0">
            <a:spAutoFit/>
          </a:bodyPr>
          <a:lstStyle/>
          <a:p>
            <a:r>
              <a:rPr lang="ja-JP" altLang="en-US" dirty="0"/>
              <a:t>令和</a:t>
            </a:r>
            <a:r>
              <a:rPr lang="en-US" altLang="ja-JP" dirty="0"/>
              <a:t>2</a:t>
            </a:r>
            <a:r>
              <a:rPr lang="ja-JP" altLang="en-US" dirty="0"/>
              <a:t>年度補助事業</a:t>
            </a:r>
            <a:endParaRPr kumimoji="1" lang="ja-JP" altLang="en-US" dirty="0"/>
          </a:p>
        </p:txBody>
      </p:sp>
      <p:sp>
        <p:nvSpPr>
          <p:cNvPr id="11" name="テキスト ボックス 10">
            <a:extLst>
              <a:ext uri="{FF2B5EF4-FFF2-40B4-BE49-F238E27FC236}">
                <a16:creationId xmlns:a16="http://schemas.microsoft.com/office/drawing/2014/main" xmlns="" id="{30C9C09A-616C-4FE5-A65D-2E9A618800D2}"/>
              </a:ext>
            </a:extLst>
          </p:cNvPr>
          <p:cNvSpPr txBox="1"/>
          <p:nvPr/>
        </p:nvSpPr>
        <p:spPr>
          <a:xfrm>
            <a:off x="3769665" y="3972253"/>
            <a:ext cx="394570" cy="2185214"/>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2</a:t>
            </a:r>
            <a:r>
              <a:rPr kumimoji="1" lang="ja-JP" altLang="en-US" sz="1700" dirty="0">
                <a:latin typeface="OCRB" panose="020B0609020202020204" pitchFamily="49" charset="0"/>
              </a:rPr>
              <a:t>年度分引き渡し</a:t>
            </a:r>
            <a:r>
              <a:rPr kumimoji="1" lang="en-US" altLang="ja-JP" sz="1700" dirty="0">
                <a:latin typeface="OCRB" panose="020B0609020202020204" pitchFamily="49" charset="0"/>
              </a:rPr>
              <a:t> </a:t>
            </a:r>
            <a:endParaRPr kumimoji="1" lang="ja-JP" altLang="en-US" sz="1700" dirty="0">
              <a:latin typeface="OCRB" panose="020B0609020202020204" pitchFamily="49" charset="0"/>
            </a:endParaRPr>
          </a:p>
        </p:txBody>
      </p:sp>
      <p:sp>
        <p:nvSpPr>
          <p:cNvPr id="12" name="テキスト ボックス 11">
            <a:extLst>
              <a:ext uri="{FF2B5EF4-FFF2-40B4-BE49-F238E27FC236}">
                <a16:creationId xmlns:a16="http://schemas.microsoft.com/office/drawing/2014/main" xmlns="" id="{EA1D852F-4DDD-44BA-850F-2603358E5295}"/>
              </a:ext>
            </a:extLst>
          </p:cNvPr>
          <p:cNvSpPr txBox="1"/>
          <p:nvPr/>
        </p:nvSpPr>
        <p:spPr>
          <a:xfrm>
            <a:off x="922723" y="4030072"/>
            <a:ext cx="394570" cy="1661993"/>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1</a:t>
            </a:r>
            <a:r>
              <a:rPr kumimoji="1" lang="ja-JP" altLang="en-US" sz="1700" dirty="0">
                <a:latin typeface="OCRB" panose="020B0609020202020204" pitchFamily="49" charset="0"/>
              </a:rPr>
              <a:t>年交付決定</a:t>
            </a:r>
          </a:p>
        </p:txBody>
      </p:sp>
      <p:sp>
        <p:nvSpPr>
          <p:cNvPr id="13" name="テキスト ボックス 12">
            <a:extLst>
              <a:ext uri="{FF2B5EF4-FFF2-40B4-BE49-F238E27FC236}">
                <a16:creationId xmlns:a16="http://schemas.microsoft.com/office/drawing/2014/main" xmlns="" id="{92E0536B-4811-43C9-A3C8-D13B8F6B523C}"/>
              </a:ext>
            </a:extLst>
          </p:cNvPr>
          <p:cNvSpPr txBox="1"/>
          <p:nvPr/>
        </p:nvSpPr>
        <p:spPr>
          <a:xfrm>
            <a:off x="4698227" y="3962089"/>
            <a:ext cx="394570" cy="1923604"/>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2</a:t>
            </a:r>
            <a:r>
              <a:rPr kumimoji="1" lang="ja-JP" altLang="en-US" sz="1700" dirty="0">
                <a:latin typeface="OCRB" panose="020B0609020202020204" pitchFamily="49" charset="0"/>
              </a:rPr>
              <a:t>年交付申請</a:t>
            </a:r>
            <a:endParaRPr kumimoji="1" lang="en-US" altLang="ja-JP" sz="1700" dirty="0">
              <a:latin typeface="OCRB" panose="020B0609020202020204" pitchFamily="49" charset="0"/>
            </a:endParaRPr>
          </a:p>
          <a:p>
            <a:r>
              <a:rPr kumimoji="1" lang="en-US" altLang="ja-JP" sz="1700" dirty="0">
                <a:latin typeface="OCRB" panose="020B0609020202020204" pitchFamily="49" charset="0"/>
              </a:rPr>
              <a:t> </a:t>
            </a:r>
            <a:endParaRPr kumimoji="1" lang="ja-JP" altLang="en-US" sz="1700" dirty="0">
              <a:latin typeface="OCRB" panose="020B0609020202020204" pitchFamily="49" charset="0"/>
            </a:endParaRPr>
          </a:p>
        </p:txBody>
      </p:sp>
      <p:sp>
        <p:nvSpPr>
          <p:cNvPr id="14" name="テキスト ボックス 13">
            <a:extLst>
              <a:ext uri="{FF2B5EF4-FFF2-40B4-BE49-F238E27FC236}">
                <a16:creationId xmlns:a16="http://schemas.microsoft.com/office/drawing/2014/main" xmlns="" id="{3D996DFC-05D2-4758-9EDA-7B291F77FAFB}"/>
              </a:ext>
            </a:extLst>
          </p:cNvPr>
          <p:cNvSpPr txBox="1"/>
          <p:nvPr/>
        </p:nvSpPr>
        <p:spPr>
          <a:xfrm>
            <a:off x="5080673" y="3984911"/>
            <a:ext cx="394570" cy="1923604"/>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2</a:t>
            </a:r>
            <a:r>
              <a:rPr kumimoji="1" lang="ja-JP" altLang="en-US" sz="1700" dirty="0">
                <a:latin typeface="OCRB" panose="020B0609020202020204" pitchFamily="49" charset="0"/>
              </a:rPr>
              <a:t>年交付決定</a:t>
            </a:r>
            <a:endParaRPr kumimoji="1" lang="en-US" altLang="ja-JP" sz="1700" dirty="0">
              <a:latin typeface="OCRB" panose="020B0609020202020204" pitchFamily="49" charset="0"/>
            </a:endParaRPr>
          </a:p>
          <a:p>
            <a:r>
              <a:rPr kumimoji="1" lang="en-US" altLang="ja-JP" sz="1700" dirty="0">
                <a:latin typeface="OCRB" panose="020B0609020202020204" pitchFamily="49" charset="0"/>
              </a:rPr>
              <a:t> </a:t>
            </a:r>
            <a:endParaRPr kumimoji="1" lang="ja-JP" altLang="en-US" sz="1700" dirty="0">
              <a:latin typeface="OCRB" panose="020B0609020202020204" pitchFamily="49" charset="0"/>
            </a:endParaRPr>
          </a:p>
        </p:txBody>
      </p:sp>
      <p:sp>
        <p:nvSpPr>
          <p:cNvPr id="15" name="テキスト ボックス 14">
            <a:extLst>
              <a:ext uri="{FF2B5EF4-FFF2-40B4-BE49-F238E27FC236}">
                <a16:creationId xmlns:a16="http://schemas.microsoft.com/office/drawing/2014/main" xmlns="" id="{D3DFB329-14FA-4DBB-8887-629367C493B9}"/>
              </a:ext>
            </a:extLst>
          </p:cNvPr>
          <p:cNvSpPr txBox="1"/>
          <p:nvPr/>
        </p:nvSpPr>
        <p:spPr>
          <a:xfrm>
            <a:off x="4246282" y="3962089"/>
            <a:ext cx="394570" cy="2185214"/>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2</a:t>
            </a:r>
            <a:r>
              <a:rPr kumimoji="1" lang="ja-JP" altLang="en-US" sz="1700" dirty="0">
                <a:latin typeface="OCRB" panose="020B0609020202020204" pitchFamily="49" charset="0"/>
              </a:rPr>
              <a:t>年度分引き渡し</a:t>
            </a:r>
            <a:r>
              <a:rPr kumimoji="1" lang="en-US" altLang="ja-JP" sz="1700" dirty="0">
                <a:latin typeface="OCRB" panose="020B0609020202020204" pitchFamily="49" charset="0"/>
              </a:rPr>
              <a:t> </a:t>
            </a:r>
            <a:endParaRPr kumimoji="1" lang="ja-JP" altLang="en-US" sz="1700" dirty="0">
              <a:latin typeface="OCRB" panose="020B0609020202020204" pitchFamily="49" charset="0"/>
            </a:endParaRPr>
          </a:p>
        </p:txBody>
      </p:sp>
      <p:sp>
        <p:nvSpPr>
          <p:cNvPr id="16" name="テキスト ボックス 15">
            <a:extLst>
              <a:ext uri="{FF2B5EF4-FFF2-40B4-BE49-F238E27FC236}">
                <a16:creationId xmlns:a16="http://schemas.microsoft.com/office/drawing/2014/main" xmlns="" id="{464D7A8B-FD83-4A01-BFF9-34E113791A14}"/>
              </a:ext>
            </a:extLst>
          </p:cNvPr>
          <p:cNvSpPr txBox="1"/>
          <p:nvPr/>
        </p:nvSpPr>
        <p:spPr>
          <a:xfrm>
            <a:off x="7576984" y="3953462"/>
            <a:ext cx="394570" cy="2185214"/>
          </a:xfrm>
          <a:prstGeom prst="rect">
            <a:avLst/>
          </a:prstGeom>
          <a:solidFill>
            <a:schemeClr val="bg1"/>
          </a:solidFill>
        </p:spPr>
        <p:txBody>
          <a:bodyPr wrap="square" rtlCol="0">
            <a:spAutoFit/>
          </a:bodyPr>
          <a:lstStyle/>
          <a:p>
            <a:r>
              <a:rPr kumimoji="1" lang="en-US" altLang="ja-JP" sz="1700" dirty="0">
                <a:latin typeface="OCRB" panose="020B0609020202020204" pitchFamily="49" charset="0"/>
              </a:rPr>
              <a:t>1</a:t>
            </a:r>
            <a:r>
              <a:rPr kumimoji="1" lang="ja-JP" altLang="en-US" sz="1700" dirty="0">
                <a:latin typeface="OCRB" panose="020B0609020202020204" pitchFamily="49" charset="0"/>
              </a:rPr>
              <a:t>年度分引き渡し</a:t>
            </a:r>
          </a:p>
        </p:txBody>
      </p:sp>
    </p:spTree>
    <p:extLst>
      <p:ext uri="{BB962C8B-B14F-4D97-AF65-F5344CB8AC3E}">
        <p14:creationId xmlns:p14="http://schemas.microsoft.com/office/powerpoint/2010/main" val="562828346"/>
      </p:ext>
    </p:extLst>
  </p:cSld>
  <p:clrMapOvr>
    <a:masterClrMapping/>
  </p:clrMapOvr>
  <mc:AlternateContent xmlns:mc="http://schemas.openxmlformats.org/markup-compatibility/2006" xmlns:p14="http://schemas.microsoft.com/office/powerpoint/2010/main">
    <mc:Choice Requires="p14">
      <p:transition spd="slow" p14:dur="2000" advTm="198"/>
    </mc:Choice>
    <mc:Fallback xmlns="">
      <p:transition spd="slow" advTm="198"/>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2793</TotalTime>
  <Words>392</Words>
  <Application>Microsoft Office PowerPoint</Application>
  <PresentationFormat>画面に合わせる (4:3)</PresentationFormat>
  <Paragraphs>108</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ビジネス</vt:lpstr>
      <vt:lpstr>　         御中　</vt:lpstr>
      <vt:lpstr>～Ⅰ.ネット・ゼロ・エネルギー・ビル（ZEB）について～</vt:lpstr>
      <vt:lpstr>➋ZEBへのアプローチ</vt:lpstr>
      <vt:lpstr>❸まずはZEB Readyから</vt:lpstr>
      <vt:lpstr>PowerPoint プレゼンテーション</vt:lpstr>
      <vt:lpstr>PowerPoint プレゼンテーション</vt:lpstr>
      <vt:lpstr>PowerPoint プレゼンテーション</vt:lpstr>
      <vt:lpstr>❼応募申請等の流れ </vt:lpstr>
      <vt:lpstr>❽複数年事業の事業イメージ </vt:lpstr>
      <vt:lpstr>～Ⅵ事業スキーム～</vt:lpstr>
      <vt:lpstr>PowerPoint プレゼンテーション</vt:lpstr>
    </vt:vector>
  </TitlesOfParts>
  <Company>琉球物流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琉球物流</dc:creator>
  <cp:lastModifiedBy>user</cp:lastModifiedBy>
  <cp:revision>181</cp:revision>
  <cp:lastPrinted>2018-03-12T01:54:52Z</cp:lastPrinted>
  <dcterms:created xsi:type="dcterms:W3CDTF">2015-02-03T23:46:57Z</dcterms:created>
  <dcterms:modified xsi:type="dcterms:W3CDTF">2019-10-29T02:48:58Z</dcterms:modified>
</cp:coreProperties>
</file>